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handoutMasterIdLst>
    <p:handoutMasterId r:id="rId54"/>
  </p:handoutMasterIdLst>
  <p:sldIdLst>
    <p:sldId id="256" r:id="rId2"/>
    <p:sldId id="307" r:id="rId3"/>
    <p:sldId id="308" r:id="rId4"/>
    <p:sldId id="318" r:id="rId5"/>
    <p:sldId id="321" r:id="rId6"/>
    <p:sldId id="259" r:id="rId7"/>
    <p:sldId id="309" r:id="rId8"/>
    <p:sldId id="260" r:id="rId9"/>
    <p:sldId id="289" r:id="rId10"/>
    <p:sldId id="296" r:id="rId11"/>
    <p:sldId id="300" r:id="rId12"/>
    <p:sldId id="266" r:id="rId13"/>
    <p:sldId id="295" r:id="rId14"/>
    <p:sldId id="294" r:id="rId15"/>
    <p:sldId id="267" r:id="rId16"/>
    <p:sldId id="323" r:id="rId17"/>
    <p:sldId id="268" r:id="rId18"/>
    <p:sldId id="270" r:id="rId19"/>
    <p:sldId id="269" r:id="rId20"/>
    <p:sldId id="271" r:id="rId21"/>
    <p:sldId id="272" r:id="rId22"/>
    <p:sldId id="301" r:id="rId23"/>
    <p:sldId id="315" r:id="rId24"/>
    <p:sldId id="274" r:id="rId25"/>
    <p:sldId id="275" r:id="rId26"/>
    <p:sldId id="276" r:id="rId27"/>
    <p:sldId id="273" r:id="rId28"/>
    <p:sldId id="304" r:id="rId29"/>
    <p:sldId id="277" r:id="rId30"/>
    <p:sldId id="278" r:id="rId31"/>
    <p:sldId id="316" r:id="rId32"/>
    <p:sldId id="310" r:id="rId33"/>
    <p:sldId id="311" r:id="rId34"/>
    <p:sldId id="322" r:id="rId35"/>
    <p:sldId id="281" r:id="rId36"/>
    <p:sldId id="261" r:id="rId37"/>
    <p:sldId id="291" r:id="rId38"/>
    <p:sldId id="297" r:id="rId39"/>
    <p:sldId id="317" r:id="rId40"/>
    <p:sldId id="293" r:id="rId41"/>
    <p:sldId id="292" r:id="rId42"/>
    <p:sldId id="303" r:id="rId43"/>
    <p:sldId id="326" r:id="rId44"/>
    <p:sldId id="287" r:id="rId45"/>
    <p:sldId id="313" r:id="rId46"/>
    <p:sldId id="264" r:id="rId47"/>
    <p:sldId id="314" r:id="rId48"/>
    <p:sldId id="279" r:id="rId49"/>
    <p:sldId id="258" r:id="rId50"/>
    <p:sldId id="325" r:id="rId51"/>
    <p:sldId id="302"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052"/>
    <p:restoredTop sz="91493"/>
  </p:normalViewPr>
  <p:slideViewPr>
    <p:cSldViewPr>
      <p:cViewPr varScale="1">
        <p:scale>
          <a:sx n="102" d="100"/>
          <a:sy n="102" d="100"/>
        </p:scale>
        <p:origin x="786" y="96"/>
      </p:cViewPr>
      <p:guideLst>
        <p:guide orient="horz" pos="2160"/>
        <p:guide pos="2880"/>
      </p:guideLst>
    </p:cSldViewPr>
  </p:slideViewPr>
  <p:notesTextViewPr>
    <p:cViewPr>
      <p:scale>
        <a:sx n="1" d="1"/>
        <a:sy n="1" d="1"/>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49C95185-993B-4692-861D-1C93659AA93D}" type="datetimeFigureOut">
              <a:rPr lang="en-US" smtClean="0"/>
              <a:t>11/17/2020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72B14B0D-B9E2-425A-B2C6-B3153EA3F88A}" type="slidenum">
              <a:rPr lang="en-US" smtClean="0"/>
              <a:t>‹#›</a:t>
            </a:fld>
            <a:endParaRPr lang="en-US"/>
          </a:p>
        </p:txBody>
      </p:sp>
    </p:spTree>
    <p:extLst>
      <p:ext uri="{BB962C8B-B14F-4D97-AF65-F5344CB8AC3E}">
        <p14:creationId xmlns:p14="http://schemas.microsoft.com/office/powerpoint/2010/main" val="342424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D9EC7E2E-DB9C-FB44-8181-713E3724D1B1}" type="datetimeFigureOut">
              <a:rPr lang="en-US" smtClean="0"/>
              <a:t>11/17/2020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2EEC297F-635D-DD41-8947-E46BDFDC6366}" type="slidenum">
              <a:rPr lang="en-US" smtClean="0"/>
              <a:t>‹#›</a:t>
            </a:fld>
            <a:endParaRPr lang="en-US"/>
          </a:p>
        </p:txBody>
      </p:sp>
    </p:spTree>
    <p:extLst>
      <p:ext uri="{BB962C8B-B14F-4D97-AF65-F5344CB8AC3E}">
        <p14:creationId xmlns:p14="http://schemas.microsoft.com/office/powerpoint/2010/main" val="2352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Overcoming Dyslexia pg. 58</a:t>
            </a:r>
            <a:endParaRPr lang="en-US" dirty="0"/>
          </a:p>
        </p:txBody>
      </p:sp>
      <p:sp>
        <p:nvSpPr>
          <p:cNvPr id="4" name="Slide Number Placeholder 3"/>
          <p:cNvSpPr>
            <a:spLocks noGrp="1"/>
          </p:cNvSpPr>
          <p:nvPr>
            <p:ph type="sldNum" sz="quarter" idx="10"/>
          </p:nvPr>
        </p:nvSpPr>
        <p:spPr/>
        <p:txBody>
          <a:bodyPr/>
          <a:lstStyle/>
          <a:p>
            <a:fld id="{2EEC297F-635D-DD41-8947-E46BDFDC6366}" type="slidenum">
              <a:rPr lang="en-US" smtClean="0"/>
              <a:t>4</a:t>
            </a:fld>
            <a:endParaRPr lang="en-US"/>
          </a:p>
        </p:txBody>
      </p:sp>
    </p:spTree>
    <p:extLst>
      <p:ext uri="{BB962C8B-B14F-4D97-AF65-F5344CB8AC3E}">
        <p14:creationId xmlns:p14="http://schemas.microsoft.com/office/powerpoint/2010/main" val="303255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C297F-635D-DD41-8947-E46BDFDC6366}" type="slidenum">
              <a:rPr lang="en-US" smtClean="0"/>
              <a:t>5</a:t>
            </a:fld>
            <a:endParaRPr lang="en-US"/>
          </a:p>
        </p:txBody>
      </p:sp>
    </p:spTree>
    <p:extLst>
      <p:ext uri="{BB962C8B-B14F-4D97-AF65-F5344CB8AC3E}">
        <p14:creationId xmlns:p14="http://schemas.microsoft.com/office/powerpoint/2010/main" val="74648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 2</a:t>
            </a:r>
            <a:r>
              <a:rPr lang="en-US" baseline="30000" dirty="0" smtClean="0"/>
              <a:t>nd</a:t>
            </a:r>
            <a:r>
              <a:rPr lang="en-US" dirty="0" smtClean="0"/>
              <a:t> grade is learning to read, 3</a:t>
            </a:r>
            <a:r>
              <a:rPr lang="en-US" baseline="30000" dirty="0" smtClean="0"/>
              <a:t>rd</a:t>
            </a:r>
            <a:r>
              <a:rPr lang="en-US" baseline="0" dirty="0" smtClean="0"/>
              <a:t> grade is reading to learn</a:t>
            </a:r>
            <a:endParaRPr lang="en-US" dirty="0"/>
          </a:p>
        </p:txBody>
      </p:sp>
      <p:sp>
        <p:nvSpPr>
          <p:cNvPr id="4" name="Slide Number Placeholder 3"/>
          <p:cNvSpPr>
            <a:spLocks noGrp="1"/>
          </p:cNvSpPr>
          <p:nvPr>
            <p:ph type="sldNum" sz="quarter" idx="10"/>
          </p:nvPr>
        </p:nvSpPr>
        <p:spPr/>
        <p:txBody>
          <a:bodyPr/>
          <a:lstStyle/>
          <a:p>
            <a:fld id="{2EEC297F-635D-DD41-8947-E46BDFDC6366}" type="slidenum">
              <a:rPr lang="en-US" smtClean="0"/>
              <a:t>13</a:t>
            </a:fld>
            <a:endParaRPr lang="en-US"/>
          </a:p>
        </p:txBody>
      </p:sp>
    </p:spTree>
    <p:extLst>
      <p:ext uri="{BB962C8B-B14F-4D97-AF65-F5344CB8AC3E}">
        <p14:creationId xmlns:p14="http://schemas.microsoft.com/office/powerpoint/2010/main" val="153493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seeing a phone number and saying it to</a:t>
            </a:r>
            <a:r>
              <a:rPr lang="en-US" baseline="0" dirty="0" smtClean="0"/>
              <a:t> remember (before putting it in our phones)</a:t>
            </a:r>
            <a:endParaRPr lang="en-US" dirty="0"/>
          </a:p>
        </p:txBody>
      </p:sp>
      <p:sp>
        <p:nvSpPr>
          <p:cNvPr id="4" name="Slide Number Placeholder 3"/>
          <p:cNvSpPr>
            <a:spLocks noGrp="1"/>
          </p:cNvSpPr>
          <p:nvPr>
            <p:ph type="sldNum" sz="quarter" idx="10"/>
          </p:nvPr>
        </p:nvSpPr>
        <p:spPr/>
        <p:txBody>
          <a:bodyPr/>
          <a:lstStyle/>
          <a:p>
            <a:fld id="{2EEC297F-635D-DD41-8947-E46BDFDC6366}" type="slidenum">
              <a:rPr lang="en-US" smtClean="0"/>
              <a:t>27</a:t>
            </a:fld>
            <a:endParaRPr lang="en-US"/>
          </a:p>
        </p:txBody>
      </p:sp>
    </p:spTree>
    <p:extLst>
      <p:ext uri="{BB962C8B-B14F-4D97-AF65-F5344CB8AC3E}">
        <p14:creationId xmlns:p14="http://schemas.microsoft.com/office/powerpoint/2010/main" val="81465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phoneme for #2</a:t>
            </a:r>
          </a:p>
          <a:p>
            <a:r>
              <a:rPr lang="en-US" baseline="0" dirty="0" smtClean="0"/>
              <a:t>“</a:t>
            </a:r>
            <a:r>
              <a:rPr lang="en-US" baseline="0" dirty="0" err="1" smtClean="0"/>
              <a:t>sh</a:t>
            </a:r>
            <a:r>
              <a:rPr lang="en-US" baseline="0" dirty="0" smtClean="0"/>
              <a:t>”</a:t>
            </a:r>
          </a:p>
        </p:txBody>
      </p:sp>
      <p:sp>
        <p:nvSpPr>
          <p:cNvPr id="4" name="Slide Number Placeholder 3"/>
          <p:cNvSpPr>
            <a:spLocks noGrp="1"/>
          </p:cNvSpPr>
          <p:nvPr>
            <p:ph type="sldNum" sz="quarter" idx="10"/>
          </p:nvPr>
        </p:nvSpPr>
        <p:spPr/>
        <p:txBody>
          <a:bodyPr/>
          <a:lstStyle/>
          <a:p>
            <a:fld id="{2EEC297F-635D-DD41-8947-E46BDFDC6366}" type="slidenum">
              <a:rPr lang="en-US" smtClean="0"/>
              <a:t>41</a:t>
            </a:fld>
            <a:endParaRPr lang="en-US"/>
          </a:p>
        </p:txBody>
      </p:sp>
    </p:spTree>
    <p:extLst>
      <p:ext uri="{BB962C8B-B14F-4D97-AF65-F5344CB8AC3E}">
        <p14:creationId xmlns:p14="http://schemas.microsoft.com/office/powerpoint/2010/main" val="129434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of the</a:t>
            </a:r>
            <a:r>
              <a:rPr lang="en-US" baseline="0" dirty="0" smtClean="0"/>
              <a:t> predictable relationships between written letters and spoken sounds</a:t>
            </a:r>
            <a:endParaRPr lang="en-US" dirty="0"/>
          </a:p>
        </p:txBody>
      </p:sp>
      <p:sp>
        <p:nvSpPr>
          <p:cNvPr id="4" name="Slide Number Placeholder 3"/>
          <p:cNvSpPr>
            <a:spLocks noGrp="1"/>
          </p:cNvSpPr>
          <p:nvPr>
            <p:ph type="sldNum" sz="quarter" idx="10"/>
          </p:nvPr>
        </p:nvSpPr>
        <p:spPr/>
        <p:txBody>
          <a:bodyPr/>
          <a:lstStyle/>
          <a:p>
            <a:fld id="{2EEC297F-635D-DD41-8947-E46BDFDC6366}" type="slidenum">
              <a:rPr lang="en-US" smtClean="0"/>
              <a:t>42</a:t>
            </a:fld>
            <a:endParaRPr lang="en-US"/>
          </a:p>
        </p:txBody>
      </p:sp>
    </p:spTree>
    <p:extLst>
      <p:ext uri="{BB962C8B-B14F-4D97-AF65-F5344CB8AC3E}">
        <p14:creationId xmlns:p14="http://schemas.microsoft.com/office/powerpoint/2010/main" val="3129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C297F-635D-DD41-8947-E46BDFDC6366}" type="slidenum">
              <a:rPr lang="en-US" smtClean="0"/>
              <a:t>48</a:t>
            </a:fld>
            <a:endParaRPr lang="en-US"/>
          </a:p>
        </p:txBody>
      </p:sp>
    </p:spTree>
    <p:extLst>
      <p:ext uri="{BB962C8B-B14F-4D97-AF65-F5344CB8AC3E}">
        <p14:creationId xmlns:p14="http://schemas.microsoft.com/office/powerpoint/2010/main" val="1566224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E00688F-7248-44AA-A423-88292D68F5D1}" type="datetimeFigureOut">
              <a:rPr lang="en-US" smtClean="0"/>
              <a:t>11/17/2020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4AA5791-A852-47AC-AE3B-84D9B68F76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00688F-7248-44AA-A423-88292D68F5D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A5791-A852-47AC-AE3B-84D9B68F76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00688F-7248-44AA-A423-88292D68F5D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A5791-A852-47AC-AE3B-84D9B68F76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00688F-7248-44AA-A423-88292D68F5D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A5791-A852-47AC-AE3B-84D9B68F76EA}"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00688F-7248-44AA-A423-88292D68F5D1}"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A5791-A852-47AC-AE3B-84D9B68F76E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00688F-7248-44AA-A423-88292D68F5D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A5791-A852-47AC-AE3B-84D9B68F76EA}"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E00688F-7248-44AA-A423-88292D68F5D1}"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A5791-A852-47AC-AE3B-84D9B68F76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00688F-7248-44AA-A423-88292D68F5D1}"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A5791-A852-47AC-AE3B-84D9B68F76EA}"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0688F-7248-44AA-A423-88292D68F5D1}"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A5791-A852-47AC-AE3B-84D9B68F76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E00688F-7248-44AA-A423-88292D68F5D1}"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A5791-A852-47AC-AE3B-84D9B68F76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E00688F-7248-44AA-A423-88292D68F5D1}" type="datetimeFigureOut">
              <a:rPr lang="en-US" smtClean="0"/>
              <a:t>11/17/2020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4AA5791-A852-47AC-AE3B-84D9B68F76E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E00688F-7248-44AA-A423-88292D68F5D1}" type="datetimeFigureOut">
              <a:rPr lang="en-US" smtClean="0"/>
              <a:t>11/17/2020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AA5791-A852-47AC-AE3B-84D9B68F76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829761"/>
          </a:xfrm>
        </p:spPr>
        <p:txBody>
          <a:bodyPr>
            <a:normAutofit fontScale="90000"/>
          </a:bodyPr>
          <a:lstStyle/>
          <a:p>
            <a:pPr algn="ctr"/>
            <a:r>
              <a:rPr lang="en-US" dirty="0"/>
              <a:t>Understanding Dyslexia:  Assessment and Instruction</a:t>
            </a:r>
          </a:p>
        </p:txBody>
      </p:sp>
      <p:sp>
        <p:nvSpPr>
          <p:cNvPr id="3" name="Subtitle 2"/>
          <p:cNvSpPr>
            <a:spLocks noGrp="1"/>
          </p:cNvSpPr>
          <p:nvPr>
            <p:ph type="subTitle" idx="1"/>
          </p:nvPr>
        </p:nvSpPr>
        <p:spPr>
          <a:xfrm>
            <a:off x="685800" y="2981550"/>
            <a:ext cx="7772400" cy="2276250"/>
          </a:xfrm>
        </p:spPr>
        <p:txBody>
          <a:bodyPr>
            <a:normAutofit fontScale="92500" lnSpcReduction="10000"/>
          </a:bodyPr>
          <a:lstStyle/>
          <a:p>
            <a:pPr algn="ctr"/>
            <a:r>
              <a:rPr lang="en-US" dirty="0"/>
              <a:t>Ricky Flocken</a:t>
            </a:r>
          </a:p>
          <a:p>
            <a:pPr algn="ctr"/>
            <a:r>
              <a:rPr lang="en-US" dirty="0" smtClean="0"/>
              <a:t>Penny Duarte</a:t>
            </a:r>
          </a:p>
          <a:p>
            <a:pPr algn="ctr"/>
            <a:r>
              <a:rPr lang="en-US" dirty="0" smtClean="0"/>
              <a:t>Brianna Plum</a:t>
            </a:r>
          </a:p>
          <a:p>
            <a:pPr algn="ctr"/>
            <a:endParaRPr lang="en-US" dirty="0" smtClean="0"/>
          </a:p>
          <a:p>
            <a:pPr algn="ctr"/>
            <a:r>
              <a:rPr lang="en-US" sz="2100" dirty="0" smtClean="0"/>
              <a:t>Some </a:t>
            </a:r>
            <a:r>
              <a:rPr lang="en-US" sz="2100" dirty="0"/>
              <a:t>content taken from presentation on 11/17/16 by Dr. Nancy Mather, Ph.D. </a:t>
            </a:r>
          </a:p>
        </p:txBody>
      </p:sp>
    </p:spTree>
    <p:extLst>
      <p:ext uri="{BB962C8B-B14F-4D97-AF65-F5344CB8AC3E}">
        <p14:creationId xmlns:p14="http://schemas.microsoft.com/office/powerpoint/2010/main" val="22739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25000"/>
              </a:lnSpc>
            </a:pPr>
            <a:r>
              <a:rPr lang="en-US" dirty="0"/>
              <a:t>Rhyming: What words rhyme with dog</a:t>
            </a:r>
            <a:r>
              <a:rPr lang="en-US" dirty="0" smtClean="0"/>
              <a:t>?</a:t>
            </a:r>
            <a:endParaRPr lang="en-US" dirty="0"/>
          </a:p>
          <a:p>
            <a:pPr>
              <a:lnSpc>
                <a:spcPct val="125000"/>
              </a:lnSpc>
            </a:pPr>
            <a:r>
              <a:rPr lang="en-US" dirty="0"/>
              <a:t>Blending: What word is this…/</a:t>
            </a:r>
            <a:r>
              <a:rPr lang="en-US" dirty="0" err="1"/>
              <a:t>sh</a:t>
            </a:r>
            <a:r>
              <a:rPr lang="en-US" dirty="0"/>
              <a:t>/  /</a:t>
            </a:r>
            <a:r>
              <a:rPr lang="en-US" dirty="0" err="1"/>
              <a:t>oe</a:t>
            </a:r>
            <a:r>
              <a:rPr lang="en-US" dirty="0"/>
              <a:t>/?</a:t>
            </a:r>
          </a:p>
          <a:p>
            <a:pPr>
              <a:lnSpc>
                <a:spcPct val="125000"/>
              </a:lnSpc>
            </a:pPr>
            <a:r>
              <a:rPr lang="en-US" dirty="0"/>
              <a:t>Phoneme Counting: </a:t>
            </a:r>
            <a:r>
              <a:rPr lang="en-US" dirty="0" smtClean="0"/>
              <a:t>How </a:t>
            </a:r>
            <a:r>
              <a:rPr lang="en-US" dirty="0"/>
              <a:t>many sounds are in the word “ship”?</a:t>
            </a:r>
          </a:p>
          <a:p>
            <a:pPr>
              <a:lnSpc>
                <a:spcPct val="125000"/>
              </a:lnSpc>
            </a:pPr>
            <a:r>
              <a:rPr lang="en-US" dirty="0"/>
              <a:t>Phoneme Deletion: What is left if the /t/ sound were taken from “cart”?</a:t>
            </a:r>
          </a:p>
          <a:p>
            <a:pPr>
              <a:lnSpc>
                <a:spcPct val="125000"/>
              </a:lnSpc>
            </a:pPr>
            <a:r>
              <a:rPr lang="en-US" dirty="0"/>
              <a:t>Phoneme Segmentation: How many sounds do you hear in the word “bus”?</a:t>
            </a:r>
          </a:p>
        </p:txBody>
      </p:sp>
      <p:sp>
        <p:nvSpPr>
          <p:cNvPr id="2" name="Title 1"/>
          <p:cNvSpPr>
            <a:spLocks noGrp="1"/>
          </p:cNvSpPr>
          <p:nvPr>
            <p:ph type="title"/>
          </p:nvPr>
        </p:nvSpPr>
        <p:spPr/>
        <p:txBody>
          <a:bodyPr>
            <a:normAutofit fontScale="90000"/>
          </a:bodyPr>
          <a:lstStyle/>
          <a:p>
            <a:r>
              <a:rPr lang="en-US" dirty="0"/>
              <a:t>Examples of Phonological </a:t>
            </a:r>
            <a:br>
              <a:rPr lang="en-US" dirty="0"/>
            </a:br>
            <a:r>
              <a:rPr lang="en-US" dirty="0"/>
              <a:t>Awareness Tasks</a:t>
            </a:r>
          </a:p>
        </p:txBody>
      </p:sp>
    </p:spTree>
    <p:extLst>
      <p:ext uri="{BB962C8B-B14F-4D97-AF65-F5344CB8AC3E}">
        <p14:creationId xmlns:p14="http://schemas.microsoft.com/office/powerpoint/2010/main" val="179336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Sound </a:t>
            </a:r>
            <a:r>
              <a:rPr lang="en-US" dirty="0"/>
              <a:t>Blending: </a:t>
            </a:r>
            <a:r>
              <a:rPr lang="en-US" dirty="0" smtClean="0"/>
              <a:t>provides </a:t>
            </a:r>
            <a:r>
              <a:rPr lang="en-US" dirty="0"/>
              <a:t>the basis for learning phonics</a:t>
            </a:r>
          </a:p>
          <a:p>
            <a:endParaRPr lang="en-US" dirty="0" smtClean="0"/>
          </a:p>
          <a:p>
            <a:pPr marL="109728" indent="0">
              <a:buNone/>
            </a:pPr>
            <a:endParaRPr lang="en-US" dirty="0"/>
          </a:p>
          <a:p>
            <a:r>
              <a:rPr lang="en-US" dirty="0"/>
              <a:t>Segmentation: </a:t>
            </a:r>
            <a:r>
              <a:rPr lang="en-US" dirty="0" smtClean="0"/>
              <a:t>provides </a:t>
            </a:r>
            <a:r>
              <a:rPr lang="en-US" dirty="0"/>
              <a:t>the basis for sequencing sound when spelling</a:t>
            </a:r>
          </a:p>
        </p:txBody>
      </p:sp>
      <p:sp>
        <p:nvSpPr>
          <p:cNvPr id="2" name="Title 1"/>
          <p:cNvSpPr>
            <a:spLocks noGrp="1"/>
          </p:cNvSpPr>
          <p:nvPr>
            <p:ph type="title"/>
          </p:nvPr>
        </p:nvSpPr>
        <p:spPr/>
        <p:txBody>
          <a:bodyPr>
            <a:normAutofit fontScale="90000"/>
          </a:bodyPr>
          <a:lstStyle/>
          <a:p>
            <a:r>
              <a:rPr lang="en-US" dirty="0"/>
              <a:t>The Two Most Important Phonological Awareness Abilities</a:t>
            </a:r>
          </a:p>
        </p:txBody>
      </p:sp>
    </p:spTree>
    <p:extLst>
      <p:ext uri="{BB962C8B-B14F-4D97-AF65-F5344CB8AC3E}">
        <p14:creationId xmlns:p14="http://schemas.microsoft.com/office/powerpoint/2010/main" val="94208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May have:</a:t>
            </a:r>
          </a:p>
          <a:p>
            <a:pPr lvl="1"/>
            <a:r>
              <a:rPr lang="en-US" dirty="0"/>
              <a:t>Early articulation errors</a:t>
            </a:r>
          </a:p>
          <a:p>
            <a:pPr lvl="1"/>
            <a:r>
              <a:rPr lang="en-US" dirty="0"/>
              <a:t>Confusion of similar sounds (e.g., /b/, /p/, and /f/, /v/)</a:t>
            </a:r>
          </a:p>
          <a:p>
            <a:pPr lvl="1"/>
            <a:r>
              <a:rPr lang="en-US" dirty="0"/>
              <a:t>History of ear infections</a:t>
            </a:r>
          </a:p>
          <a:p>
            <a:pPr lvl="1"/>
            <a:r>
              <a:rPr lang="en-US" dirty="0"/>
              <a:t>Trouble learning letter sounds</a:t>
            </a:r>
          </a:p>
          <a:p>
            <a:pPr lvl="1"/>
            <a:r>
              <a:rPr lang="en-US" dirty="0"/>
              <a:t>Poor </a:t>
            </a:r>
            <a:r>
              <a:rPr lang="en-US" dirty="0" err="1"/>
              <a:t>nonword</a:t>
            </a:r>
            <a:r>
              <a:rPr lang="en-US" dirty="0"/>
              <a:t> repetition, reading, and spelling</a:t>
            </a:r>
          </a:p>
          <a:p>
            <a:pPr marL="457200" lvl="1" indent="0">
              <a:buNone/>
            </a:pPr>
            <a:endParaRPr lang="en-US" dirty="0"/>
          </a:p>
        </p:txBody>
      </p:sp>
      <p:sp>
        <p:nvSpPr>
          <p:cNvPr id="2" name="Title 1"/>
          <p:cNvSpPr>
            <a:spLocks noGrp="1"/>
          </p:cNvSpPr>
          <p:nvPr>
            <p:ph type="title"/>
          </p:nvPr>
        </p:nvSpPr>
        <p:spPr/>
        <p:txBody>
          <a:bodyPr>
            <a:normAutofit/>
          </a:bodyPr>
          <a:lstStyle/>
          <a:p>
            <a:r>
              <a:rPr lang="en-US" dirty="0"/>
              <a:t>Poor Phonological Processing</a:t>
            </a:r>
          </a:p>
        </p:txBody>
      </p:sp>
    </p:spTree>
    <p:extLst>
      <p:ext uri="{BB962C8B-B14F-4D97-AF65-F5344CB8AC3E}">
        <p14:creationId xmlns:p14="http://schemas.microsoft.com/office/powerpoint/2010/main" val="240417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Discriminating rhymes</a:t>
            </a:r>
          </a:p>
          <a:p>
            <a:r>
              <a:rPr lang="en-US" dirty="0"/>
              <a:t>Producing rhymes</a:t>
            </a:r>
          </a:p>
          <a:p>
            <a:r>
              <a:rPr lang="en-US" dirty="0"/>
              <a:t>Isolating initial and final sounds</a:t>
            </a:r>
          </a:p>
          <a:p>
            <a:r>
              <a:rPr lang="en-US" dirty="0" smtClean="0"/>
              <a:t>Blending </a:t>
            </a:r>
            <a:r>
              <a:rPr lang="en-US" dirty="0"/>
              <a:t>sounds</a:t>
            </a:r>
          </a:p>
          <a:p>
            <a:r>
              <a:rPr lang="en-US" dirty="0" smtClean="0"/>
              <a:t>Segmenting </a:t>
            </a:r>
            <a:r>
              <a:rPr lang="en-US" dirty="0"/>
              <a:t>sounds</a:t>
            </a:r>
          </a:p>
          <a:p>
            <a:r>
              <a:rPr lang="en-US" dirty="0"/>
              <a:t>Manipulating sounds (e.g., deleting, substituting, transposing)</a:t>
            </a:r>
          </a:p>
          <a:p>
            <a:r>
              <a:rPr lang="en-US" dirty="0"/>
              <a:t>90% of students can do this by the end of            2</a:t>
            </a:r>
            <a:r>
              <a:rPr lang="en-US" baseline="30000" dirty="0"/>
              <a:t>nd</a:t>
            </a:r>
            <a:r>
              <a:rPr lang="en-US" dirty="0"/>
              <a:t> grade</a:t>
            </a:r>
          </a:p>
        </p:txBody>
      </p:sp>
      <p:sp>
        <p:nvSpPr>
          <p:cNvPr id="2" name="Title 1"/>
          <p:cNvSpPr>
            <a:spLocks noGrp="1"/>
          </p:cNvSpPr>
          <p:nvPr>
            <p:ph type="title"/>
          </p:nvPr>
        </p:nvSpPr>
        <p:spPr/>
        <p:txBody>
          <a:bodyPr>
            <a:normAutofit/>
          </a:bodyPr>
          <a:lstStyle/>
          <a:p>
            <a:r>
              <a:rPr lang="en-US" dirty="0"/>
              <a:t>Sequence of Skill Development</a:t>
            </a:r>
          </a:p>
        </p:txBody>
      </p:sp>
    </p:spTree>
    <p:extLst>
      <p:ext uri="{BB962C8B-B14F-4D97-AF65-F5344CB8AC3E}">
        <p14:creationId xmlns:p14="http://schemas.microsoft.com/office/powerpoint/2010/main" val="313535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K-1</a:t>
            </a:r>
            <a:r>
              <a:rPr lang="en-US" baseline="30000" dirty="0"/>
              <a:t>st</a:t>
            </a:r>
            <a:r>
              <a:rPr lang="en-US" dirty="0"/>
              <a:t>: rhyming, blending and segmenting compound words and multisyllabic </a:t>
            </a:r>
            <a:r>
              <a:rPr lang="en-US" dirty="0" smtClean="0"/>
              <a:t>words</a:t>
            </a:r>
          </a:p>
          <a:p>
            <a:pPr marL="109728" indent="0">
              <a:buNone/>
            </a:pPr>
            <a:endParaRPr lang="en-US" dirty="0"/>
          </a:p>
          <a:p>
            <a:r>
              <a:rPr lang="en-US" dirty="0"/>
              <a:t>1</a:t>
            </a:r>
            <a:r>
              <a:rPr lang="en-US" baseline="30000" dirty="0"/>
              <a:t>st</a:t>
            </a:r>
            <a:r>
              <a:rPr lang="en-US" dirty="0"/>
              <a:t>-2</a:t>
            </a:r>
            <a:r>
              <a:rPr lang="en-US" baseline="30000" dirty="0"/>
              <a:t>nd</a:t>
            </a:r>
            <a:r>
              <a:rPr lang="en-US" dirty="0"/>
              <a:t>: segmenting and blending phonemes; manipulating the initial, final and the middle </a:t>
            </a:r>
            <a:r>
              <a:rPr lang="en-US" dirty="0" smtClean="0"/>
              <a:t>sound</a:t>
            </a:r>
          </a:p>
          <a:p>
            <a:endParaRPr lang="en-US" dirty="0"/>
          </a:p>
          <a:p>
            <a:endParaRPr lang="en-US" dirty="0"/>
          </a:p>
        </p:txBody>
      </p:sp>
      <p:sp>
        <p:nvSpPr>
          <p:cNvPr id="2" name="Title 1"/>
          <p:cNvSpPr>
            <a:spLocks noGrp="1"/>
          </p:cNvSpPr>
          <p:nvPr>
            <p:ph type="title"/>
          </p:nvPr>
        </p:nvSpPr>
        <p:spPr>
          <a:xfrm>
            <a:off x="228600" y="274638"/>
            <a:ext cx="8458200" cy="1143000"/>
          </a:xfrm>
        </p:spPr>
        <p:txBody>
          <a:bodyPr>
            <a:normAutofit fontScale="90000"/>
          </a:bodyPr>
          <a:lstStyle/>
          <a:p>
            <a:r>
              <a:rPr lang="en-US" dirty="0"/>
              <a:t>Phonological Awareness Development</a:t>
            </a:r>
          </a:p>
        </p:txBody>
      </p:sp>
      <p:pic>
        <p:nvPicPr>
          <p:cNvPr id="4" name="Picture 3"/>
          <p:cNvPicPr>
            <a:picLocks noChangeAspect="1"/>
          </p:cNvPicPr>
          <p:nvPr/>
        </p:nvPicPr>
        <p:blipFill>
          <a:blip r:embed="rId2"/>
          <a:stretch>
            <a:fillRect/>
          </a:stretch>
        </p:blipFill>
        <p:spPr>
          <a:xfrm>
            <a:off x="2819400" y="4038600"/>
            <a:ext cx="6140545" cy="2298510"/>
          </a:xfrm>
          <a:prstGeom prst="rect">
            <a:avLst/>
          </a:prstGeom>
        </p:spPr>
      </p:pic>
    </p:spTree>
    <p:extLst>
      <p:ext uri="{BB962C8B-B14F-4D97-AF65-F5344CB8AC3E}">
        <p14:creationId xmlns:p14="http://schemas.microsoft.com/office/powerpoint/2010/main" val="28166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Dyslexia can be caused by problems in phonology or orthography or both.</a:t>
            </a:r>
          </a:p>
          <a:p>
            <a:pPr marL="0" indent="0">
              <a:buNone/>
            </a:pPr>
            <a:endParaRPr lang="en-US" dirty="0"/>
          </a:p>
          <a:p>
            <a:pPr marL="0" indent="0">
              <a:buNone/>
            </a:pPr>
            <a:r>
              <a:rPr lang="en-US" u="sng" dirty="0"/>
              <a:t>Phonology</a:t>
            </a:r>
            <a:r>
              <a:rPr lang="en-US" dirty="0"/>
              <a:t>- the sounds of the language</a:t>
            </a:r>
          </a:p>
          <a:p>
            <a:pPr marL="0" indent="0">
              <a:buNone/>
            </a:pPr>
            <a:endParaRPr lang="en-US" dirty="0"/>
          </a:p>
          <a:p>
            <a:pPr marL="0" indent="0">
              <a:buNone/>
            </a:pPr>
            <a:r>
              <a:rPr lang="en-US" u="sng" dirty="0"/>
              <a:t>Orthography</a:t>
            </a:r>
            <a:r>
              <a:rPr lang="en-US" dirty="0"/>
              <a:t>- the marks of a writing system including the spelling patterns</a:t>
            </a:r>
          </a:p>
        </p:txBody>
      </p:sp>
      <p:sp>
        <p:nvSpPr>
          <p:cNvPr id="2" name="Title 1"/>
          <p:cNvSpPr>
            <a:spLocks noGrp="1"/>
          </p:cNvSpPr>
          <p:nvPr>
            <p:ph type="title"/>
          </p:nvPr>
        </p:nvSpPr>
        <p:spPr/>
        <p:txBody>
          <a:bodyPr>
            <a:normAutofit/>
          </a:bodyPr>
          <a:lstStyle/>
          <a:p>
            <a:r>
              <a:rPr lang="en-US" dirty="0"/>
              <a:t>Phonology and Orthography</a:t>
            </a:r>
          </a:p>
        </p:txBody>
      </p:sp>
    </p:spTree>
    <p:extLst>
      <p:ext uri="{BB962C8B-B14F-4D97-AF65-F5344CB8AC3E}">
        <p14:creationId xmlns:p14="http://schemas.microsoft.com/office/powerpoint/2010/main" val="1043920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7500" y="457200"/>
            <a:ext cx="7571989" cy="5486400"/>
          </a:xfrm>
          <a:prstGeom prst="rect">
            <a:avLst/>
          </a:prstGeom>
        </p:spPr>
      </p:pic>
      <p:sp>
        <p:nvSpPr>
          <p:cNvPr id="5" name="TextBox 4"/>
          <p:cNvSpPr txBox="1"/>
          <p:nvPr/>
        </p:nvSpPr>
        <p:spPr>
          <a:xfrm>
            <a:off x="6172200" y="6324600"/>
            <a:ext cx="2031325" cy="369332"/>
          </a:xfrm>
          <a:prstGeom prst="rect">
            <a:avLst/>
          </a:prstGeom>
          <a:noFill/>
        </p:spPr>
        <p:txBody>
          <a:bodyPr wrap="none" rtlCol="0">
            <a:spAutoFit/>
          </a:bodyPr>
          <a:lstStyle/>
          <a:p>
            <a:r>
              <a:rPr lang="en-US" dirty="0" smtClean="0"/>
              <a:t>Dr. Steven Feifer</a:t>
            </a:r>
            <a:endParaRPr lang="en-US" dirty="0"/>
          </a:p>
        </p:txBody>
      </p:sp>
    </p:spTree>
    <p:extLst>
      <p:ext uri="{BB962C8B-B14F-4D97-AF65-F5344CB8AC3E}">
        <p14:creationId xmlns:p14="http://schemas.microsoft.com/office/powerpoint/2010/main" val="1608434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ability to use common letter sequencing and spelling patterns to access stored words without sounding them out.</a:t>
            </a:r>
          </a:p>
        </p:txBody>
      </p:sp>
      <p:sp>
        <p:nvSpPr>
          <p:cNvPr id="2" name="Title 1"/>
          <p:cNvSpPr>
            <a:spLocks noGrp="1"/>
          </p:cNvSpPr>
          <p:nvPr>
            <p:ph type="title"/>
          </p:nvPr>
        </p:nvSpPr>
        <p:spPr/>
        <p:txBody>
          <a:bodyPr/>
          <a:lstStyle/>
          <a:p>
            <a:r>
              <a:rPr lang="en-US" dirty="0"/>
              <a:t>Orthographic Processing</a:t>
            </a:r>
          </a:p>
        </p:txBody>
      </p:sp>
      <p:pic>
        <p:nvPicPr>
          <p:cNvPr id="4" name="Picture 3"/>
          <p:cNvPicPr>
            <a:picLocks noChangeAspect="1"/>
          </p:cNvPicPr>
          <p:nvPr/>
        </p:nvPicPr>
        <p:blipFill>
          <a:blip r:embed="rId2"/>
          <a:stretch>
            <a:fillRect/>
          </a:stretch>
        </p:blipFill>
        <p:spPr>
          <a:xfrm>
            <a:off x="4114800" y="3352800"/>
            <a:ext cx="4191000" cy="2900172"/>
          </a:xfrm>
          <a:prstGeom prst="rect">
            <a:avLst/>
          </a:prstGeom>
        </p:spPr>
      </p:pic>
    </p:spTree>
    <p:extLst>
      <p:ext uri="{BB962C8B-B14F-4D97-AF65-F5344CB8AC3E}">
        <p14:creationId xmlns:p14="http://schemas.microsoft.com/office/powerpoint/2010/main" val="358280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ctr"/>
            <a:r>
              <a:rPr lang="en-US" dirty="0"/>
              <a:t>You may sound out the word, but that doesn’t give you enough information to know if the word is spelled correctly.</a:t>
            </a:r>
            <a:br>
              <a:rPr lang="en-US" dirty="0"/>
            </a:br>
            <a:r>
              <a:rPr lang="en-US" dirty="0"/>
              <a:t/>
            </a:r>
            <a:br>
              <a:rPr lang="en-US" dirty="0"/>
            </a:br>
            <a:r>
              <a:rPr lang="en-US" dirty="0"/>
              <a:t>How do you know the correct spelling?</a:t>
            </a:r>
            <a:br>
              <a:rPr lang="en-US" dirty="0"/>
            </a:br>
            <a:r>
              <a:rPr lang="en-US" b="1" i="1" u="sng" dirty="0"/>
              <a:t>rain</a:t>
            </a:r>
            <a:r>
              <a:rPr lang="en-US" dirty="0"/>
              <a:t> or </a:t>
            </a:r>
            <a:r>
              <a:rPr lang="en-US" b="1" i="1" u="sng" dirty="0" err="1"/>
              <a:t>rane</a:t>
            </a:r>
            <a:r>
              <a:rPr lang="en-US" dirty="0"/>
              <a:t/>
            </a:r>
            <a:br>
              <a:rPr lang="en-US" dirty="0"/>
            </a:br>
            <a:r>
              <a:rPr lang="en-US" b="1" i="1" u="sng" dirty="0"/>
              <a:t>soap</a:t>
            </a:r>
            <a:r>
              <a:rPr lang="en-US" dirty="0"/>
              <a:t> or </a:t>
            </a:r>
            <a:r>
              <a:rPr lang="en-US" b="1" i="1" u="sng" dirty="0" err="1"/>
              <a:t>sope</a:t>
            </a:r>
            <a:endParaRPr lang="en-US" b="1" i="1" u="sng" dirty="0"/>
          </a:p>
        </p:txBody>
      </p:sp>
    </p:spTree>
    <p:extLst>
      <p:ext uri="{BB962C8B-B14F-4D97-AF65-F5344CB8AC3E}">
        <p14:creationId xmlns:p14="http://schemas.microsoft.com/office/powerpoint/2010/main" val="364197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descr="C:\Users\pduarte\AppData\Local\Microsoft\Windows\Temporary Internet Files\Content.IE5\FKERV3NF\Screen Shot 2017-01-06 at 3.04.3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4825"/>
            <a:ext cx="8534400" cy="631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96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E380-284C-4165-8D09-E93E3DCCC9CF}"/>
              </a:ext>
            </a:extLst>
          </p:cNvPr>
          <p:cNvSpPr>
            <a:spLocks noGrp="1"/>
          </p:cNvSpPr>
          <p:nvPr>
            <p:ph type="ctrTitle"/>
          </p:nvPr>
        </p:nvSpPr>
        <p:spPr/>
        <p:txBody>
          <a:bodyPr/>
          <a:lstStyle/>
          <a:p>
            <a:pPr algn="ctr"/>
            <a:r>
              <a:rPr lang="en-US" dirty="0"/>
              <a:t>How </a:t>
            </a:r>
            <a:r>
              <a:rPr lang="en-US" dirty="0" smtClean="0"/>
              <a:t>Do </a:t>
            </a:r>
            <a:r>
              <a:rPr lang="en-US" dirty="0"/>
              <a:t>Y</a:t>
            </a:r>
            <a:r>
              <a:rPr lang="en-US" dirty="0" smtClean="0"/>
              <a:t>ou </a:t>
            </a:r>
            <a:r>
              <a:rPr lang="en-US" dirty="0"/>
              <a:t>D</a:t>
            </a:r>
            <a:r>
              <a:rPr lang="en-US" dirty="0" smtClean="0"/>
              <a:t>escribe </a:t>
            </a:r>
            <a:r>
              <a:rPr lang="en-US" dirty="0"/>
              <a:t>D</a:t>
            </a:r>
            <a:r>
              <a:rPr lang="en-US" dirty="0" smtClean="0"/>
              <a:t>yslexia</a:t>
            </a:r>
            <a:r>
              <a:rPr lang="en-US" dirty="0"/>
              <a:t>??</a:t>
            </a:r>
          </a:p>
        </p:txBody>
      </p:sp>
      <p:sp>
        <p:nvSpPr>
          <p:cNvPr id="3" name="Subtitle 2">
            <a:extLst>
              <a:ext uri="{FF2B5EF4-FFF2-40B4-BE49-F238E27FC236}">
                <a16:creationId xmlns:a16="http://schemas.microsoft.com/office/drawing/2014/main" id="{D949F49D-AC79-42A5-A290-545446D35E48}"/>
              </a:ext>
            </a:extLst>
          </p:cNvPr>
          <p:cNvSpPr>
            <a:spLocks noGrp="1"/>
          </p:cNvSpPr>
          <p:nvPr>
            <p:ph type="subTitle" idx="1"/>
          </p:nvPr>
        </p:nvSpPr>
        <p:spPr/>
        <p:txBody>
          <a:bodyPr/>
          <a:lstStyle/>
          <a:p>
            <a:pPr algn="ctr"/>
            <a:endParaRPr lang="en-US" dirty="0" smtClean="0"/>
          </a:p>
          <a:p>
            <a:pPr algn="ctr"/>
            <a:r>
              <a:rPr lang="en-US" dirty="0" smtClean="0"/>
              <a:t>Work </a:t>
            </a:r>
            <a:r>
              <a:rPr lang="en-US" dirty="0"/>
              <a:t>in pairs to develop a definition…</a:t>
            </a:r>
          </a:p>
        </p:txBody>
      </p:sp>
    </p:spTree>
    <p:extLst>
      <p:ext uri="{BB962C8B-B14F-4D97-AF65-F5344CB8AC3E}">
        <p14:creationId xmlns:p14="http://schemas.microsoft.com/office/powerpoint/2010/main" val="1961884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lstStyle/>
          <a:p>
            <a:r>
              <a:rPr lang="en-US" dirty="0" smtClean="0"/>
              <a:t>Have </a:t>
            </a:r>
            <a:r>
              <a:rPr lang="en-US" dirty="0"/>
              <a:t>trouble remembering sight </a:t>
            </a:r>
            <a:r>
              <a:rPr lang="en-US" dirty="0" smtClean="0"/>
              <a:t>words</a:t>
            </a:r>
          </a:p>
          <a:p>
            <a:pPr marL="109728" indent="0">
              <a:buNone/>
            </a:pPr>
            <a:endParaRPr lang="en-US" dirty="0"/>
          </a:p>
          <a:p>
            <a:r>
              <a:rPr lang="en-US" dirty="0" smtClean="0"/>
              <a:t>Continue </a:t>
            </a:r>
            <a:r>
              <a:rPr lang="en-US" dirty="0"/>
              <a:t>to sound out words after many </a:t>
            </a:r>
            <a:r>
              <a:rPr lang="en-US" dirty="0" smtClean="0"/>
              <a:t>exposures</a:t>
            </a:r>
          </a:p>
          <a:p>
            <a:pPr marL="109728" indent="0">
              <a:buNone/>
            </a:pPr>
            <a:endParaRPr lang="en-US" dirty="0"/>
          </a:p>
          <a:p>
            <a:r>
              <a:rPr lang="en-US" dirty="0" smtClean="0"/>
              <a:t>Confuse </a:t>
            </a:r>
            <a:r>
              <a:rPr lang="en-US" dirty="0"/>
              <a:t>similar looking letters and words (e.g., on and no</a:t>
            </a:r>
            <a:r>
              <a:rPr lang="en-US" dirty="0" smtClean="0"/>
              <a:t>)</a:t>
            </a:r>
          </a:p>
          <a:p>
            <a:pPr marL="109728" indent="0">
              <a:buNone/>
            </a:pPr>
            <a:endParaRPr lang="en-US" dirty="0"/>
          </a:p>
          <a:p>
            <a:r>
              <a:rPr lang="en-US" dirty="0" smtClean="0"/>
              <a:t>Have </a:t>
            </a:r>
            <a:r>
              <a:rPr lang="en-US" dirty="0"/>
              <a:t>a slow word perception and reading rate</a:t>
            </a:r>
          </a:p>
        </p:txBody>
      </p:sp>
      <p:sp>
        <p:nvSpPr>
          <p:cNvPr id="2" name="Title 1"/>
          <p:cNvSpPr>
            <a:spLocks noGrp="1"/>
          </p:cNvSpPr>
          <p:nvPr>
            <p:ph type="title"/>
          </p:nvPr>
        </p:nvSpPr>
        <p:spPr/>
        <p:txBody>
          <a:bodyPr>
            <a:normAutofit fontScale="90000"/>
          </a:bodyPr>
          <a:lstStyle/>
          <a:p>
            <a:r>
              <a:rPr lang="en-US" dirty="0" smtClean="0"/>
              <a:t>Students With Poor </a:t>
            </a:r>
            <a:r>
              <a:rPr lang="en-US" dirty="0"/>
              <a:t>Orthographic Processing and </a:t>
            </a:r>
            <a:r>
              <a:rPr lang="en-US" b="1" dirty="0" smtClean="0"/>
              <a:t>Reading Might…</a:t>
            </a:r>
            <a:endParaRPr lang="en-US" b="1" dirty="0"/>
          </a:p>
        </p:txBody>
      </p:sp>
    </p:spTree>
    <p:extLst>
      <p:ext uri="{BB962C8B-B14F-4D97-AF65-F5344CB8AC3E}">
        <p14:creationId xmlns:p14="http://schemas.microsoft.com/office/powerpoint/2010/main" val="3710508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a:bodyPr>
          <a:lstStyle/>
          <a:p>
            <a:pPr>
              <a:lnSpc>
                <a:spcPct val="150000"/>
              </a:lnSpc>
            </a:pPr>
            <a:r>
              <a:rPr lang="en-US" dirty="0" smtClean="0"/>
              <a:t>Have </a:t>
            </a:r>
            <a:r>
              <a:rPr lang="en-US" dirty="0"/>
              <a:t>difficulty learning how to form letters</a:t>
            </a:r>
          </a:p>
          <a:p>
            <a:pPr>
              <a:lnSpc>
                <a:spcPct val="150000"/>
              </a:lnSpc>
            </a:pPr>
            <a:r>
              <a:rPr lang="en-US" dirty="0" smtClean="0"/>
              <a:t>Have </a:t>
            </a:r>
            <a:r>
              <a:rPr lang="en-US" dirty="0"/>
              <a:t>trouble copying</a:t>
            </a:r>
          </a:p>
          <a:p>
            <a:pPr>
              <a:lnSpc>
                <a:spcPct val="150000"/>
              </a:lnSpc>
            </a:pPr>
            <a:r>
              <a:rPr lang="en-US" dirty="0" smtClean="0"/>
              <a:t>Spell </a:t>
            </a:r>
            <a:r>
              <a:rPr lang="en-US" dirty="0"/>
              <a:t>words the way they sound, not the way they look</a:t>
            </a:r>
          </a:p>
          <a:p>
            <a:pPr>
              <a:lnSpc>
                <a:spcPct val="150000"/>
              </a:lnSpc>
            </a:pPr>
            <a:r>
              <a:rPr lang="en-US" dirty="0" smtClean="0"/>
              <a:t>Spell </a:t>
            </a:r>
            <a:r>
              <a:rPr lang="en-US" dirty="0"/>
              <a:t>the same word inconsistently</a:t>
            </a:r>
          </a:p>
          <a:p>
            <a:pPr>
              <a:lnSpc>
                <a:spcPct val="150000"/>
              </a:lnSpc>
            </a:pPr>
            <a:r>
              <a:rPr lang="en-US" dirty="0" smtClean="0"/>
              <a:t>Violate </a:t>
            </a:r>
            <a:r>
              <a:rPr lang="en-US" dirty="0"/>
              <a:t>rules of English spelling</a:t>
            </a:r>
          </a:p>
          <a:p>
            <a:pPr>
              <a:lnSpc>
                <a:spcPct val="150000"/>
              </a:lnSpc>
            </a:pPr>
            <a:r>
              <a:rPr lang="en-US" dirty="0" smtClean="0"/>
              <a:t>Have </a:t>
            </a:r>
            <a:r>
              <a:rPr lang="en-US" dirty="0"/>
              <a:t>poor spelling into adulthood</a:t>
            </a:r>
          </a:p>
        </p:txBody>
      </p:sp>
      <p:sp>
        <p:nvSpPr>
          <p:cNvPr id="2" name="Title 1"/>
          <p:cNvSpPr>
            <a:spLocks noGrp="1"/>
          </p:cNvSpPr>
          <p:nvPr>
            <p:ph type="title"/>
          </p:nvPr>
        </p:nvSpPr>
        <p:spPr/>
        <p:txBody>
          <a:bodyPr>
            <a:normAutofit fontScale="90000"/>
          </a:bodyPr>
          <a:lstStyle/>
          <a:p>
            <a:r>
              <a:rPr lang="en-US" dirty="0" smtClean="0"/>
              <a:t>Student With Poor </a:t>
            </a:r>
            <a:r>
              <a:rPr lang="en-US" dirty="0"/>
              <a:t>Orthographic Processing in </a:t>
            </a:r>
            <a:r>
              <a:rPr lang="en-US" b="1" dirty="0" smtClean="0"/>
              <a:t>Spelling Might…</a:t>
            </a:r>
            <a:endParaRPr lang="en-US" b="1" dirty="0"/>
          </a:p>
        </p:txBody>
      </p:sp>
    </p:spTree>
    <p:extLst>
      <p:ext uri="{BB962C8B-B14F-4D97-AF65-F5344CB8AC3E}">
        <p14:creationId xmlns:p14="http://schemas.microsoft.com/office/powerpoint/2010/main" val="1978996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nSpc>
                <a:spcPct val="150000"/>
              </a:lnSpc>
              <a:buAutoNum type="arabicPeriod"/>
            </a:pPr>
            <a:r>
              <a:rPr lang="en-US" dirty="0"/>
              <a:t>_____</a:t>
            </a:r>
          </a:p>
          <a:p>
            <a:pPr marL="514350" indent="-514350">
              <a:lnSpc>
                <a:spcPct val="150000"/>
              </a:lnSpc>
              <a:buAutoNum type="arabicPeriod"/>
            </a:pPr>
            <a:r>
              <a:rPr lang="en-US" dirty="0"/>
              <a:t>_____</a:t>
            </a:r>
          </a:p>
          <a:p>
            <a:pPr marL="514350" indent="-514350">
              <a:lnSpc>
                <a:spcPct val="150000"/>
              </a:lnSpc>
              <a:buAutoNum type="arabicPeriod"/>
            </a:pPr>
            <a:r>
              <a:rPr lang="en-US" dirty="0"/>
              <a:t>_____</a:t>
            </a:r>
          </a:p>
          <a:p>
            <a:pPr marL="514350" indent="-514350">
              <a:lnSpc>
                <a:spcPct val="150000"/>
              </a:lnSpc>
              <a:buAutoNum type="arabicPeriod"/>
            </a:pPr>
            <a:r>
              <a:rPr lang="en-US" dirty="0"/>
              <a:t>_____</a:t>
            </a:r>
          </a:p>
          <a:p>
            <a:pPr marL="514350" indent="-514350">
              <a:lnSpc>
                <a:spcPct val="150000"/>
              </a:lnSpc>
              <a:buAutoNum type="arabicPeriod"/>
            </a:pPr>
            <a:r>
              <a:rPr lang="en-US" dirty="0"/>
              <a:t>_____</a:t>
            </a:r>
          </a:p>
        </p:txBody>
      </p:sp>
      <p:sp>
        <p:nvSpPr>
          <p:cNvPr id="2" name="Title 1"/>
          <p:cNvSpPr>
            <a:spLocks noGrp="1"/>
          </p:cNvSpPr>
          <p:nvPr>
            <p:ph type="title"/>
          </p:nvPr>
        </p:nvSpPr>
        <p:spPr/>
        <p:txBody>
          <a:bodyPr>
            <a:normAutofit fontScale="90000"/>
          </a:bodyPr>
          <a:lstStyle/>
          <a:p>
            <a:r>
              <a:rPr lang="en-US" dirty="0"/>
              <a:t>What are the five ways to spell the speech sound /f/?</a:t>
            </a:r>
          </a:p>
        </p:txBody>
      </p:sp>
    </p:spTree>
    <p:extLst>
      <p:ext uri="{BB962C8B-B14F-4D97-AF65-F5344CB8AC3E}">
        <p14:creationId xmlns:p14="http://schemas.microsoft.com/office/powerpoint/2010/main" val="2259454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09D42-6B01-4F59-AB0C-FBCCFBE485B6}"/>
              </a:ext>
            </a:extLst>
          </p:cNvPr>
          <p:cNvSpPr>
            <a:spLocks noGrp="1"/>
          </p:cNvSpPr>
          <p:nvPr>
            <p:ph idx="4294967295"/>
          </p:nvPr>
        </p:nvSpPr>
        <p:spPr>
          <a:xfrm>
            <a:off x="381000" y="1066800"/>
            <a:ext cx="7848600" cy="4940300"/>
          </a:xfrm>
        </p:spPr>
        <p:txBody>
          <a:bodyPr/>
          <a:lstStyle/>
          <a:p>
            <a:pPr marL="514350" indent="-514350">
              <a:lnSpc>
                <a:spcPct val="150000"/>
              </a:lnSpc>
              <a:buAutoNum type="arabicPeriod"/>
            </a:pPr>
            <a:r>
              <a:rPr lang="en-US" dirty="0"/>
              <a:t>f</a:t>
            </a:r>
          </a:p>
          <a:p>
            <a:pPr marL="514350" indent="-514350">
              <a:lnSpc>
                <a:spcPct val="150000"/>
              </a:lnSpc>
              <a:buAutoNum type="arabicPeriod"/>
            </a:pPr>
            <a:r>
              <a:rPr lang="en-US" dirty="0"/>
              <a:t>ff</a:t>
            </a:r>
          </a:p>
          <a:p>
            <a:pPr marL="514350" indent="-514350">
              <a:lnSpc>
                <a:spcPct val="150000"/>
              </a:lnSpc>
              <a:buAutoNum type="arabicPeriod"/>
            </a:pPr>
            <a:r>
              <a:rPr lang="en-US" dirty="0" err="1"/>
              <a:t>ph</a:t>
            </a:r>
            <a:endParaRPr lang="en-US" dirty="0"/>
          </a:p>
          <a:p>
            <a:pPr marL="514350" indent="-514350">
              <a:lnSpc>
                <a:spcPct val="150000"/>
              </a:lnSpc>
              <a:buAutoNum type="arabicPeriod"/>
            </a:pPr>
            <a:r>
              <a:rPr lang="en-US" dirty="0" err="1"/>
              <a:t>gh</a:t>
            </a:r>
            <a:endParaRPr lang="en-US" dirty="0"/>
          </a:p>
          <a:p>
            <a:pPr marL="514350" indent="-514350">
              <a:lnSpc>
                <a:spcPct val="150000"/>
              </a:lnSpc>
              <a:buAutoNum type="arabicPeriod"/>
            </a:pPr>
            <a:r>
              <a:rPr lang="en-US" dirty="0"/>
              <a:t>l</a:t>
            </a:r>
            <a:r>
              <a:rPr lang="en-US" dirty="0" smtClean="0"/>
              <a:t>f</a:t>
            </a:r>
          </a:p>
          <a:p>
            <a:pPr marL="0" indent="0">
              <a:buNone/>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207914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2050" name="Picture 2" descr="C:\Users\pduarte\AppData\Local\Microsoft\Windows\Temporary Internet Files\Content.IE5\1YSP7ZK5\Screen Shot 2017-01-06 at 3.15.25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60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53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a:t>Ability to sustain attention to process and name the symbols</a:t>
            </a:r>
          </a:p>
          <a:p>
            <a:pPr>
              <a:lnSpc>
                <a:spcPct val="150000"/>
              </a:lnSpc>
            </a:pPr>
            <a:r>
              <a:rPr lang="en-US" dirty="0"/>
              <a:t>Ability to name and discriminate among the symbols</a:t>
            </a:r>
          </a:p>
          <a:p>
            <a:pPr>
              <a:lnSpc>
                <a:spcPct val="150000"/>
              </a:lnSpc>
            </a:pPr>
            <a:r>
              <a:rPr lang="en-US" dirty="0"/>
              <a:t>Ability to retrieve verbal labels rapidly</a:t>
            </a:r>
          </a:p>
          <a:p>
            <a:pPr>
              <a:lnSpc>
                <a:spcPct val="150000"/>
              </a:lnSpc>
            </a:pPr>
            <a:r>
              <a:rPr lang="en-US" dirty="0"/>
              <a:t>Ability to articulate words rapidly</a:t>
            </a:r>
          </a:p>
        </p:txBody>
      </p:sp>
      <p:sp>
        <p:nvSpPr>
          <p:cNvPr id="2" name="Title 1"/>
          <p:cNvSpPr>
            <a:spLocks noGrp="1"/>
          </p:cNvSpPr>
          <p:nvPr>
            <p:ph type="title"/>
          </p:nvPr>
        </p:nvSpPr>
        <p:spPr/>
        <p:txBody>
          <a:bodyPr>
            <a:normAutofit fontScale="90000"/>
          </a:bodyPr>
          <a:lstStyle/>
          <a:p>
            <a:r>
              <a:rPr lang="en-US" dirty="0"/>
              <a:t>What </a:t>
            </a:r>
            <a:r>
              <a:rPr lang="en-US" dirty="0" smtClean="0"/>
              <a:t>Do </a:t>
            </a:r>
            <a:r>
              <a:rPr lang="en-US" dirty="0"/>
              <a:t>Rapid Naming Tests Appear to Measure?</a:t>
            </a:r>
          </a:p>
        </p:txBody>
      </p:sp>
    </p:spTree>
    <p:extLst>
      <p:ext uri="{BB962C8B-B14F-4D97-AF65-F5344CB8AC3E}">
        <p14:creationId xmlns:p14="http://schemas.microsoft.com/office/powerpoint/2010/main" val="2800904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a:t>Appears to be distinct from Phonology</a:t>
            </a:r>
          </a:p>
          <a:p>
            <a:pPr>
              <a:lnSpc>
                <a:spcPct val="150000"/>
              </a:lnSpc>
            </a:pPr>
            <a:r>
              <a:rPr lang="en-US" dirty="0"/>
              <a:t>Predicts word-reading accuracy and speed in many languages</a:t>
            </a:r>
          </a:p>
          <a:p>
            <a:pPr>
              <a:lnSpc>
                <a:spcPct val="150000"/>
              </a:lnSpc>
            </a:pPr>
            <a:r>
              <a:rPr lang="en-US" dirty="0"/>
              <a:t>Predicts irregular word reading better than non-word reading</a:t>
            </a:r>
          </a:p>
          <a:p>
            <a:pPr>
              <a:lnSpc>
                <a:spcPct val="150000"/>
              </a:lnSpc>
            </a:pPr>
            <a:r>
              <a:rPr lang="en-US" dirty="0"/>
              <a:t>Predicts poor reading across the lifespan</a:t>
            </a:r>
          </a:p>
        </p:txBody>
      </p:sp>
      <p:sp>
        <p:nvSpPr>
          <p:cNvPr id="2" name="Title 1"/>
          <p:cNvSpPr>
            <a:spLocks noGrp="1"/>
          </p:cNvSpPr>
          <p:nvPr>
            <p:ph type="title"/>
          </p:nvPr>
        </p:nvSpPr>
        <p:spPr/>
        <p:txBody>
          <a:bodyPr>
            <a:normAutofit fontScale="90000"/>
          </a:bodyPr>
          <a:lstStyle/>
          <a:p>
            <a:r>
              <a:rPr lang="en-US" dirty="0"/>
              <a:t>What Do We Know about Rapid Naming?</a:t>
            </a:r>
          </a:p>
        </p:txBody>
      </p:sp>
    </p:spTree>
    <p:extLst>
      <p:ext uri="{BB962C8B-B14F-4D97-AF65-F5344CB8AC3E}">
        <p14:creationId xmlns:p14="http://schemas.microsoft.com/office/powerpoint/2010/main" val="1139298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3074" name="Picture 2" descr="C:\Users\pduarte\AppData\Local\Microsoft\Windows\Temporary Internet Files\Content.IE5\1YSP7ZK5\Screen Shot 2017-01-06 at 3.20.43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82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31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685800"/>
            <a:ext cx="7772400" cy="1830388"/>
          </a:xfrm>
        </p:spPr>
        <p:txBody>
          <a:bodyPr/>
          <a:lstStyle/>
          <a:p>
            <a:pPr algn="ctr"/>
            <a:r>
              <a:rPr lang="en-US" dirty="0"/>
              <a:t>Other Cognitive Factors Contributing to Dyslexia</a:t>
            </a:r>
          </a:p>
        </p:txBody>
      </p:sp>
      <p:pic>
        <p:nvPicPr>
          <p:cNvPr id="4098" name="Picture 2" descr="Image result for reading and the brai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31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Involves the scanning of </a:t>
            </a:r>
            <a:r>
              <a:rPr lang="en-US" dirty="0" smtClean="0"/>
              <a:t>print</a:t>
            </a:r>
          </a:p>
          <a:p>
            <a:pPr marL="109728" indent="0">
              <a:buNone/>
            </a:pPr>
            <a:endParaRPr lang="en-US" dirty="0"/>
          </a:p>
          <a:p>
            <a:r>
              <a:rPr lang="en-US" dirty="0"/>
              <a:t>Can be related to poor attention, slow rapid automatic naming, poor orthography, inefficient visual </a:t>
            </a:r>
            <a:r>
              <a:rPr lang="en-US" dirty="0" smtClean="0"/>
              <a:t>tracking</a:t>
            </a:r>
          </a:p>
          <a:p>
            <a:pPr marL="109728" indent="0">
              <a:buNone/>
            </a:pPr>
            <a:endParaRPr lang="en-US" dirty="0"/>
          </a:p>
          <a:p>
            <a:r>
              <a:rPr lang="en-US" dirty="0"/>
              <a:t>Appears related to the development of automaticity with basic skills (reading and math facts)</a:t>
            </a:r>
          </a:p>
        </p:txBody>
      </p:sp>
      <p:sp>
        <p:nvSpPr>
          <p:cNvPr id="2" name="Title 1"/>
          <p:cNvSpPr>
            <a:spLocks noGrp="1"/>
          </p:cNvSpPr>
          <p:nvPr>
            <p:ph type="title"/>
          </p:nvPr>
        </p:nvSpPr>
        <p:spPr/>
        <p:txBody>
          <a:bodyPr/>
          <a:lstStyle/>
          <a:p>
            <a:r>
              <a:rPr lang="en-US" dirty="0"/>
              <a:t>Processing Speed</a:t>
            </a:r>
          </a:p>
        </p:txBody>
      </p:sp>
    </p:spTree>
    <p:extLst>
      <p:ext uri="{BB962C8B-B14F-4D97-AF65-F5344CB8AC3E}">
        <p14:creationId xmlns:p14="http://schemas.microsoft.com/office/powerpoint/2010/main" val="57007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C4559-7924-4C15-B499-82E5326D0C7E}"/>
              </a:ext>
            </a:extLst>
          </p:cNvPr>
          <p:cNvSpPr>
            <a:spLocks noGrp="1"/>
          </p:cNvSpPr>
          <p:nvPr>
            <p:ph idx="1"/>
          </p:nvPr>
        </p:nvSpPr>
        <p:spPr>
          <a:xfrm>
            <a:off x="457200" y="1481328"/>
            <a:ext cx="8229600" cy="4843272"/>
          </a:xfrm>
        </p:spPr>
        <p:txBody>
          <a:bodyPr>
            <a:normAutofit fontScale="92500" lnSpcReduction="20000"/>
          </a:bodyPr>
          <a:lstStyle/>
          <a:p>
            <a:endParaRPr lang="en-US" i="1" dirty="0"/>
          </a:p>
          <a:p>
            <a:r>
              <a:rPr lang="en-US" i="1" dirty="0" smtClean="0"/>
              <a:t>“</a:t>
            </a:r>
            <a:r>
              <a:rPr lang="en-US" i="1" dirty="0"/>
              <a:t>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endParaRPr lang="en-US" dirty="0"/>
          </a:p>
        </p:txBody>
      </p:sp>
      <p:sp>
        <p:nvSpPr>
          <p:cNvPr id="3" name="Title 2">
            <a:extLst>
              <a:ext uri="{FF2B5EF4-FFF2-40B4-BE49-F238E27FC236}">
                <a16:creationId xmlns:a16="http://schemas.microsoft.com/office/drawing/2014/main" id="{DB4DC800-CCE7-466E-B213-E11259A929A7}"/>
              </a:ext>
            </a:extLst>
          </p:cNvPr>
          <p:cNvSpPr>
            <a:spLocks noGrp="1"/>
          </p:cNvSpPr>
          <p:nvPr>
            <p:ph type="title"/>
          </p:nvPr>
        </p:nvSpPr>
        <p:spPr>
          <a:xfrm>
            <a:off x="304800" y="274638"/>
            <a:ext cx="8382000" cy="1143000"/>
          </a:xfrm>
        </p:spPr>
        <p:txBody>
          <a:bodyPr>
            <a:normAutofit fontScale="90000"/>
          </a:bodyPr>
          <a:lstStyle/>
          <a:p>
            <a:pPr algn="ctr"/>
            <a:r>
              <a:rPr lang="en-US" dirty="0" smtClean="0"/>
              <a:t>International Dyslexia Association’s Definition of Dyslexia</a:t>
            </a:r>
            <a:endParaRPr lang="en-US" dirty="0"/>
          </a:p>
        </p:txBody>
      </p:sp>
    </p:spTree>
    <p:extLst>
      <p:ext uri="{BB962C8B-B14F-4D97-AF65-F5344CB8AC3E}">
        <p14:creationId xmlns:p14="http://schemas.microsoft.com/office/powerpoint/2010/main" val="1213333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Ability to hold information in memory and rearrange </a:t>
            </a:r>
            <a:r>
              <a:rPr lang="en-US" dirty="0" smtClean="0"/>
              <a:t>it</a:t>
            </a:r>
            <a:endParaRPr lang="en-US" dirty="0"/>
          </a:p>
          <a:p>
            <a:r>
              <a:rPr lang="en-US" dirty="0"/>
              <a:t>Related to attention and executive </a:t>
            </a:r>
            <a:r>
              <a:rPr lang="en-US" dirty="0" smtClean="0"/>
              <a:t>functioning</a:t>
            </a:r>
            <a:endParaRPr lang="en-US" dirty="0"/>
          </a:p>
          <a:p>
            <a:r>
              <a:rPr lang="en-US" dirty="0"/>
              <a:t>Affects many aspects of academic performance</a:t>
            </a:r>
          </a:p>
        </p:txBody>
      </p:sp>
      <p:sp>
        <p:nvSpPr>
          <p:cNvPr id="2" name="Title 1"/>
          <p:cNvSpPr>
            <a:spLocks noGrp="1"/>
          </p:cNvSpPr>
          <p:nvPr>
            <p:ph type="title"/>
          </p:nvPr>
        </p:nvSpPr>
        <p:spPr/>
        <p:txBody>
          <a:bodyPr/>
          <a:lstStyle/>
          <a:p>
            <a:r>
              <a:rPr lang="en-US" dirty="0"/>
              <a:t>Working Memory</a:t>
            </a:r>
          </a:p>
        </p:txBody>
      </p:sp>
      <p:pic>
        <p:nvPicPr>
          <p:cNvPr id="4" name="Picture 3"/>
          <p:cNvPicPr>
            <a:picLocks noChangeAspect="1"/>
          </p:cNvPicPr>
          <p:nvPr/>
        </p:nvPicPr>
        <p:blipFill>
          <a:blip r:embed="rId2"/>
          <a:stretch>
            <a:fillRect/>
          </a:stretch>
        </p:blipFill>
        <p:spPr>
          <a:xfrm>
            <a:off x="5943600" y="3808879"/>
            <a:ext cx="2133600" cy="2572871"/>
          </a:xfrm>
          <a:prstGeom prst="rect">
            <a:avLst/>
          </a:prstGeom>
        </p:spPr>
      </p:pic>
    </p:spTree>
    <p:extLst>
      <p:ext uri="{BB962C8B-B14F-4D97-AF65-F5344CB8AC3E}">
        <p14:creationId xmlns:p14="http://schemas.microsoft.com/office/powerpoint/2010/main" val="1763243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96D148-3C3F-48DD-A8AF-E50A58251CA0}"/>
              </a:ext>
            </a:extLst>
          </p:cNvPr>
          <p:cNvSpPr>
            <a:spLocks noGrp="1"/>
          </p:cNvSpPr>
          <p:nvPr>
            <p:ph idx="1"/>
          </p:nvPr>
        </p:nvSpPr>
        <p:spPr/>
        <p:txBody>
          <a:bodyPr>
            <a:normAutofit fontScale="92500" lnSpcReduction="10000"/>
          </a:bodyPr>
          <a:lstStyle/>
          <a:p>
            <a:r>
              <a:rPr lang="en-US" dirty="0"/>
              <a:t>Subset of long-term memory</a:t>
            </a:r>
          </a:p>
          <a:p>
            <a:r>
              <a:rPr lang="en-US" dirty="0"/>
              <a:t>Defined as the ability to learn and remember the relationship between unrelated items</a:t>
            </a:r>
          </a:p>
          <a:p>
            <a:r>
              <a:rPr lang="en-US" dirty="0"/>
              <a:t>Tasks typically require a student to learn associations between visual pictures and verbal labels</a:t>
            </a:r>
          </a:p>
          <a:p>
            <a:r>
              <a:rPr lang="en-US" dirty="0"/>
              <a:t>Items learned at the beginning of the task need to be recalled throughout the task</a:t>
            </a:r>
          </a:p>
          <a:p>
            <a:r>
              <a:rPr lang="en-US" dirty="0"/>
              <a:t>Affects many academic areas, including reading achievement, written expression, math calculation, math problem solving, listening comprehension, and oral expression</a:t>
            </a:r>
          </a:p>
        </p:txBody>
      </p:sp>
      <p:sp>
        <p:nvSpPr>
          <p:cNvPr id="3" name="Title 2">
            <a:extLst>
              <a:ext uri="{FF2B5EF4-FFF2-40B4-BE49-F238E27FC236}">
                <a16:creationId xmlns:a16="http://schemas.microsoft.com/office/drawing/2014/main" id="{6B930C03-FCD9-413B-92C9-37F5ADF0CD60}"/>
              </a:ext>
            </a:extLst>
          </p:cNvPr>
          <p:cNvSpPr>
            <a:spLocks noGrp="1"/>
          </p:cNvSpPr>
          <p:nvPr>
            <p:ph type="title"/>
          </p:nvPr>
        </p:nvSpPr>
        <p:spPr/>
        <p:txBody>
          <a:bodyPr/>
          <a:lstStyle/>
          <a:p>
            <a:r>
              <a:rPr lang="en-US" dirty="0"/>
              <a:t>Associative Memory</a:t>
            </a:r>
          </a:p>
        </p:txBody>
      </p:sp>
    </p:spTree>
    <p:extLst>
      <p:ext uri="{BB962C8B-B14F-4D97-AF65-F5344CB8AC3E}">
        <p14:creationId xmlns:p14="http://schemas.microsoft.com/office/powerpoint/2010/main" val="1716920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0CB2-D201-48F5-AD11-ED50C00DFFB9}"/>
              </a:ext>
            </a:extLst>
          </p:cNvPr>
          <p:cNvSpPr>
            <a:spLocks noGrp="1"/>
          </p:cNvSpPr>
          <p:nvPr>
            <p:ph type="ctrTitle"/>
          </p:nvPr>
        </p:nvSpPr>
        <p:spPr/>
        <p:txBody>
          <a:bodyPr>
            <a:normAutofit fontScale="90000"/>
          </a:bodyPr>
          <a:lstStyle/>
          <a:p>
            <a:pPr algn="ctr"/>
            <a:r>
              <a:rPr lang="en-US" dirty="0"/>
              <a:t>What </a:t>
            </a:r>
            <a:r>
              <a:rPr lang="en-US" dirty="0" smtClean="0"/>
              <a:t>Is </a:t>
            </a:r>
            <a:r>
              <a:rPr lang="en-US" dirty="0"/>
              <a:t>the </a:t>
            </a:r>
            <a:r>
              <a:rPr lang="en-US" dirty="0" smtClean="0"/>
              <a:t>Difference </a:t>
            </a:r>
            <a:r>
              <a:rPr lang="en-US" dirty="0"/>
              <a:t>B</a:t>
            </a:r>
            <a:r>
              <a:rPr lang="en-US" dirty="0" smtClean="0"/>
              <a:t>etween </a:t>
            </a:r>
            <a:r>
              <a:rPr lang="en-US" dirty="0"/>
              <a:t>P</a:t>
            </a:r>
            <a:r>
              <a:rPr lang="en-US" dirty="0" smtClean="0"/>
              <a:t>honemic </a:t>
            </a:r>
            <a:r>
              <a:rPr lang="en-US" dirty="0"/>
              <a:t>A</a:t>
            </a:r>
            <a:r>
              <a:rPr lang="en-US" dirty="0" smtClean="0"/>
              <a:t>wareness </a:t>
            </a:r>
            <a:r>
              <a:rPr lang="en-US" dirty="0"/>
              <a:t>and </a:t>
            </a:r>
            <a:r>
              <a:rPr lang="en-US" dirty="0" smtClean="0"/>
              <a:t>Phonics</a:t>
            </a:r>
            <a:r>
              <a:rPr lang="en-US" dirty="0"/>
              <a:t>?</a:t>
            </a:r>
          </a:p>
        </p:txBody>
      </p:sp>
      <p:sp>
        <p:nvSpPr>
          <p:cNvPr id="3" name="Subtitle 2">
            <a:extLst>
              <a:ext uri="{FF2B5EF4-FFF2-40B4-BE49-F238E27FC236}">
                <a16:creationId xmlns:a16="http://schemas.microsoft.com/office/drawing/2014/main" id="{54D86C20-B617-46BE-85B1-A43C207808A5}"/>
              </a:ext>
            </a:extLst>
          </p:cNvPr>
          <p:cNvSpPr>
            <a:spLocks noGrp="1"/>
          </p:cNvSpPr>
          <p:nvPr>
            <p:ph type="subTitle" idx="1"/>
          </p:nvPr>
        </p:nvSpPr>
        <p:spPr/>
        <p:txBody>
          <a:bodyPr/>
          <a:lstStyle/>
          <a:p>
            <a:pPr algn="ctr"/>
            <a:endParaRPr lang="en-US" dirty="0" smtClean="0"/>
          </a:p>
          <a:p>
            <a:pPr algn="ctr"/>
            <a:r>
              <a:rPr lang="en-US" dirty="0" smtClean="0"/>
              <a:t>Discuss </a:t>
            </a:r>
            <a:r>
              <a:rPr lang="en-US" dirty="0"/>
              <a:t>in groups…</a:t>
            </a:r>
          </a:p>
        </p:txBody>
      </p:sp>
    </p:spTree>
    <p:extLst>
      <p:ext uri="{BB962C8B-B14F-4D97-AF65-F5344CB8AC3E}">
        <p14:creationId xmlns:p14="http://schemas.microsoft.com/office/powerpoint/2010/main" val="2232116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6A71E9-3A80-4A04-B9D0-DFCFAE251790}"/>
              </a:ext>
            </a:extLst>
          </p:cNvPr>
          <p:cNvSpPr>
            <a:spLocks noGrp="1"/>
          </p:cNvSpPr>
          <p:nvPr>
            <p:ph idx="1"/>
          </p:nvPr>
        </p:nvSpPr>
        <p:spPr/>
        <p:txBody>
          <a:bodyPr/>
          <a:lstStyle/>
          <a:p>
            <a:r>
              <a:rPr lang="en-US" b="1" dirty="0"/>
              <a:t>Phonemic awareness</a:t>
            </a:r>
            <a:r>
              <a:rPr lang="en-US" dirty="0"/>
              <a:t> is the ability to notice, think about, and work with the individual sounds in words</a:t>
            </a:r>
          </a:p>
          <a:p>
            <a:endParaRPr lang="en-US" b="1" dirty="0"/>
          </a:p>
          <a:p>
            <a:endParaRPr lang="en-US" b="1" dirty="0"/>
          </a:p>
        </p:txBody>
      </p:sp>
      <p:sp>
        <p:nvSpPr>
          <p:cNvPr id="3" name="Title 2">
            <a:extLst>
              <a:ext uri="{FF2B5EF4-FFF2-40B4-BE49-F238E27FC236}">
                <a16:creationId xmlns:a16="http://schemas.microsoft.com/office/drawing/2014/main" id="{42EF13EA-C9BF-4FC0-8E7B-38E4C375008C}"/>
              </a:ext>
            </a:extLst>
          </p:cNvPr>
          <p:cNvSpPr>
            <a:spLocks noGrp="1"/>
          </p:cNvSpPr>
          <p:nvPr>
            <p:ph type="title"/>
          </p:nvPr>
        </p:nvSpPr>
        <p:spPr/>
        <p:txBody>
          <a:bodyPr/>
          <a:lstStyle/>
          <a:p>
            <a:r>
              <a:rPr lang="en-US" dirty="0" smtClean="0"/>
              <a:t>Phonemic Awareness</a:t>
            </a:r>
            <a:endParaRPr lang="en-US" dirty="0"/>
          </a:p>
        </p:txBody>
      </p:sp>
      <p:sp>
        <p:nvSpPr>
          <p:cNvPr id="4" name="AutoShape 2" descr="Image result for phonemic aware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3505200" y="2819400"/>
            <a:ext cx="5562600" cy="3887616"/>
          </a:xfrm>
          <a:prstGeom prst="rect">
            <a:avLst/>
          </a:prstGeom>
        </p:spPr>
      </p:pic>
    </p:spTree>
    <p:extLst>
      <p:ext uri="{BB962C8B-B14F-4D97-AF65-F5344CB8AC3E}">
        <p14:creationId xmlns:p14="http://schemas.microsoft.com/office/powerpoint/2010/main" val="158452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Phonics</a:t>
            </a:r>
            <a:r>
              <a:rPr lang="en-US" dirty="0"/>
              <a:t> is a method of teaching people to read by correlating sounds with letters or groups of letters in an alphabetic writing system</a:t>
            </a:r>
            <a:endParaRPr lang="en-US" b="1" dirty="0"/>
          </a:p>
          <a:p>
            <a:endParaRPr lang="en-US" dirty="0" smtClean="0"/>
          </a:p>
          <a:p>
            <a:endParaRPr lang="en-US" dirty="0"/>
          </a:p>
        </p:txBody>
      </p:sp>
      <p:sp>
        <p:nvSpPr>
          <p:cNvPr id="3" name="Title 2"/>
          <p:cNvSpPr>
            <a:spLocks noGrp="1"/>
          </p:cNvSpPr>
          <p:nvPr>
            <p:ph type="title"/>
          </p:nvPr>
        </p:nvSpPr>
        <p:spPr/>
        <p:txBody>
          <a:bodyPr/>
          <a:lstStyle/>
          <a:p>
            <a:r>
              <a:rPr lang="en-US" dirty="0" smtClean="0"/>
              <a:t>Phonics</a:t>
            </a:r>
            <a:endParaRPr lang="en-US" dirty="0"/>
          </a:p>
        </p:txBody>
      </p:sp>
      <p:pic>
        <p:nvPicPr>
          <p:cNvPr id="4" name="Picture 3"/>
          <p:cNvPicPr>
            <a:picLocks noChangeAspect="1"/>
          </p:cNvPicPr>
          <p:nvPr/>
        </p:nvPicPr>
        <p:blipFill>
          <a:blip r:embed="rId2"/>
          <a:stretch>
            <a:fillRect/>
          </a:stretch>
        </p:blipFill>
        <p:spPr>
          <a:xfrm>
            <a:off x="4724400" y="2973812"/>
            <a:ext cx="3429000" cy="3506230"/>
          </a:xfrm>
          <a:prstGeom prst="rect">
            <a:avLst/>
          </a:prstGeom>
        </p:spPr>
      </p:pic>
    </p:spTree>
    <p:extLst>
      <p:ext uri="{BB962C8B-B14F-4D97-AF65-F5344CB8AC3E}">
        <p14:creationId xmlns:p14="http://schemas.microsoft.com/office/powerpoint/2010/main" val="1863296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Learning how to blend (put together) and segment (take apart) the sounds in </a:t>
            </a:r>
            <a:r>
              <a:rPr lang="en-US" dirty="0" smtClean="0"/>
              <a:t>words</a:t>
            </a:r>
          </a:p>
          <a:p>
            <a:endParaRPr lang="en-US" dirty="0"/>
          </a:p>
          <a:p>
            <a:pPr marL="109728" indent="0">
              <a:buNone/>
            </a:pPr>
            <a:endParaRPr lang="en-US" dirty="0"/>
          </a:p>
          <a:p>
            <a:r>
              <a:rPr lang="en-US" dirty="0"/>
              <a:t>Learning sound (phoneme) and letter (grapheme) correspondences.</a:t>
            </a:r>
          </a:p>
        </p:txBody>
      </p:sp>
      <p:sp>
        <p:nvSpPr>
          <p:cNvPr id="2" name="Title 1"/>
          <p:cNvSpPr>
            <a:spLocks noGrp="1"/>
          </p:cNvSpPr>
          <p:nvPr>
            <p:ph type="title"/>
          </p:nvPr>
        </p:nvSpPr>
        <p:spPr>
          <a:xfrm>
            <a:off x="304800" y="274638"/>
            <a:ext cx="8686800" cy="1143000"/>
          </a:xfrm>
        </p:spPr>
        <p:txBody>
          <a:bodyPr>
            <a:normAutofit fontScale="90000"/>
          </a:bodyPr>
          <a:lstStyle/>
          <a:p>
            <a:r>
              <a:rPr lang="en-US" dirty="0"/>
              <a:t>Poor </a:t>
            </a:r>
            <a:r>
              <a:rPr lang="en-US" dirty="0" smtClean="0"/>
              <a:t>Readers </a:t>
            </a:r>
            <a:r>
              <a:rPr lang="en-US" dirty="0"/>
              <a:t>H</a:t>
            </a:r>
            <a:r>
              <a:rPr lang="en-US" dirty="0" smtClean="0"/>
              <a:t>ave Difficulties With…</a:t>
            </a:r>
            <a:endParaRPr lang="en-US" dirty="0"/>
          </a:p>
        </p:txBody>
      </p:sp>
    </p:spTree>
    <p:extLst>
      <p:ext uri="{BB962C8B-B14F-4D97-AF65-F5344CB8AC3E}">
        <p14:creationId xmlns:p14="http://schemas.microsoft.com/office/powerpoint/2010/main" val="479046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a:bodyPr>
          <a:lstStyle/>
          <a:p>
            <a:r>
              <a:rPr lang="en-US" dirty="0"/>
              <a:t>The </a:t>
            </a:r>
            <a:r>
              <a:rPr lang="en-US" b="1" dirty="0" smtClean="0"/>
              <a:t>2 </a:t>
            </a:r>
            <a:r>
              <a:rPr lang="en-US" b="1" dirty="0"/>
              <a:t>best early predictors </a:t>
            </a:r>
            <a:r>
              <a:rPr lang="en-US" dirty="0"/>
              <a:t>of how well children will learn to read during the first two years of school are</a:t>
            </a:r>
            <a:r>
              <a:rPr lang="en-US" dirty="0" smtClean="0"/>
              <a:t>:</a:t>
            </a:r>
          </a:p>
          <a:p>
            <a:endParaRPr lang="en-US" dirty="0"/>
          </a:p>
          <a:p>
            <a:pPr lvl="1"/>
            <a:r>
              <a:rPr lang="en-US" sz="2500" b="1" dirty="0"/>
              <a:t>Phonemic </a:t>
            </a:r>
            <a:r>
              <a:rPr lang="en-US" sz="2500" b="1" dirty="0" smtClean="0"/>
              <a:t>Awareness</a:t>
            </a:r>
          </a:p>
          <a:p>
            <a:pPr lvl="1"/>
            <a:endParaRPr lang="en-US" sz="2500" b="1" dirty="0"/>
          </a:p>
          <a:p>
            <a:pPr lvl="1"/>
            <a:r>
              <a:rPr lang="en-US" sz="2500" b="1" dirty="0"/>
              <a:t>Letter/Sound Knowledge </a:t>
            </a:r>
            <a:r>
              <a:rPr lang="en-US" sz="2500" b="1" dirty="0" smtClean="0"/>
              <a:t>(Phonics</a:t>
            </a:r>
            <a:r>
              <a:rPr lang="en-US" sz="2500" b="1" dirty="0"/>
              <a:t>)</a:t>
            </a:r>
          </a:p>
          <a:p>
            <a:pPr lvl="1"/>
            <a:endParaRPr lang="en-US" dirty="0" smtClean="0"/>
          </a:p>
          <a:p>
            <a:pPr lvl="1"/>
            <a:endParaRPr lang="en-US" dirty="0"/>
          </a:p>
          <a:p>
            <a:pPr lvl="1"/>
            <a:endParaRPr lang="en-US" dirty="0" smtClean="0"/>
          </a:p>
          <a:p>
            <a:pPr lvl="1"/>
            <a:endParaRPr lang="en-US" dirty="0"/>
          </a:p>
          <a:p>
            <a:pPr marL="57150" indent="0" algn="r">
              <a:buNone/>
            </a:pPr>
            <a:r>
              <a:rPr lang="en-US" sz="1800" dirty="0" err="1"/>
              <a:t>Ehri</a:t>
            </a:r>
            <a:r>
              <a:rPr lang="en-US" sz="1800" dirty="0"/>
              <a:t>, L. (2000).  National Reading Panel.</a:t>
            </a:r>
          </a:p>
        </p:txBody>
      </p:sp>
      <p:sp>
        <p:nvSpPr>
          <p:cNvPr id="2" name="Title 1"/>
          <p:cNvSpPr>
            <a:spLocks noGrp="1"/>
          </p:cNvSpPr>
          <p:nvPr>
            <p:ph type="title"/>
          </p:nvPr>
        </p:nvSpPr>
        <p:spPr/>
        <p:txBody>
          <a:bodyPr/>
          <a:lstStyle/>
          <a:p>
            <a:r>
              <a:rPr lang="en-US" dirty="0"/>
              <a:t>Early Predictors of Reading</a:t>
            </a:r>
          </a:p>
        </p:txBody>
      </p:sp>
    </p:spTree>
    <p:extLst>
      <p:ext uri="{BB962C8B-B14F-4D97-AF65-F5344CB8AC3E}">
        <p14:creationId xmlns:p14="http://schemas.microsoft.com/office/powerpoint/2010/main" val="1929490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Basic building blocks of </a:t>
            </a:r>
            <a:r>
              <a:rPr lang="en-US" dirty="0" smtClean="0"/>
              <a:t>speech</a:t>
            </a:r>
          </a:p>
          <a:p>
            <a:pPr marL="109728" indent="0">
              <a:buNone/>
            </a:pPr>
            <a:endParaRPr lang="en-US" dirty="0"/>
          </a:p>
          <a:p>
            <a:r>
              <a:rPr lang="en-US" dirty="0"/>
              <a:t>Single speech </a:t>
            </a:r>
            <a:r>
              <a:rPr lang="en-US" dirty="0" smtClean="0"/>
              <a:t>sound</a:t>
            </a:r>
          </a:p>
          <a:p>
            <a:pPr marL="109728" indent="0">
              <a:buNone/>
            </a:pPr>
            <a:endParaRPr lang="en-US" dirty="0"/>
          </a:p>
          <a:p>
            <a:r>
              <a:rPr lang="en-US" dirty="0"/>
              <a:t>Distinguishes one word from </a:t>
            </a:r>
            <a:r>
              <a:rPr lang="en-US" dirty="0" smtClean="0"/>
              <a:t>another</a:t>
            </a:r>
          </a:p>
          <a:p>
            <a:pPr marL="109728" indent="0">
              <a:buNone/>
            </a:pPr>
            <a:endParaRPr lang="en-US" dirty="0"/>
          </a:p>
          <a:p>
            <a:r>
              <a:rPr lang="en-US" dirty="0"/>
              <a:t>Signifies a change in meaning</a:t>
            </a:r>
          </a:p>
        </p:txBody>
      </p:sp>
      <p:sp>
        <p:nvSpPr>
          <p:cNvPr id="2" name="Title 1"/>
          <p:cNvSpPr>
            <a:spLocks noGrp="1"/>
          </p:cNvSpPr>
          <p:nvPr>
            <p:ph type="title"/>
          </p:nvPr>
        </p:nvSpPr>
        <p:spPr/>
        <p:txBody>
          <a:bodyPr/>
          <a:lstStyle/>
          <a:p>
            <a:r>
              <a:rPr lang="en-US" dirty="0" smtClean="0"/>
              <a:t>Phonemes</a:t>
            </a:r>
            <a:endParaRPr lang="en-US" dirty="0"/>
          </a:p>
        </p:txBody>
      </p:sp>
    </p:spTree>
    <p:extLst>
      <p:ext uri="{BB962C8B-B14F-4D97-AF65-F5344CB8AC3E}">
        <p14:creationId xmlns:p14="http://schemas.microsoft.com/office/powerpoint/2010/main" val="4243182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p:txBody>
          <a:bodyPr/>
          <a:lstStyle/>
          <a:p>
            <a:endParaRPr lang="en-US" dirty="0"/>
          </a:p>
        </p:txBody>
      </p:sp>
      <p:pic>
        <p:nvPicPr>
          <p:cNvPr id="2050" name="Picture 2" descr="C:\Users\pduarte\AppData\Local\Microsoft\Windows\Temporary Internet Files\Content.IE5\18F2AG08\Screen Shot 2017-01-06 at 4.57.46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67" y="228600"/>
            <a:ext cx="838043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87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044F5-60EB-48C9-AEE5-CD7782C3C204}"/>
              </a:ext>
            </a:extLst>
          </p:cNvPr>
          <p:cNvSpPr>
            <a:spLocks noGrp="1"/>
          </p:cNvSpPr>
          <p:nvPr>
            <p:ph idx="4294967295"/>
          </p:nvPr>
        </p:nvSpPr>
        <p:spPr>
          <a:xfrm>
            <a:off x="304800" y="1219200"/>
            <a:ext cx="8229600" cy="4525962"/>
          </a:xfrm>
        </p:spPr>
        <p:txBody>
          <a:bodyPr/>
          <a:lstStyle/>
          <a:p>
            <a:pPr>
              <a:lnSpc>
                <a:spcPct val="150000"/>
              </a:lnSpc>
            </a:pPr>
            <a:r>
              <a:rPr lang="en-US" dirty="0"/>
              <a:t>Pig		</a:t>
            </a:r>
            <a:r>
              <a:rPr lang="en-US" dirty="0" smtClean="0"/>
              <a:t>3</a:t>
            </a:r>
            <a:endParaRPr lang="en-US" dirty="0"/>
          </a:p>
          <a:p>
            <a:pPr>
              <a:lnSpc>
                <a:spcPct val="150000"/>
              </a:lnSpc>
            </a:pPr>
            <a:r>
              <a:rPr lang="en-US" dirty="0"/>
              <a:t>Rabbit	5</a:t>
            </a:r>
          </a:p>
          <a:p>
            <a:pPr>
              <a:lnSpc>
                <a:spcPct val="150000"/>
              </a:lnSpc>
            </a:pPr>
            <a:r>
              <a:rPr lang="en-US" dirty="0"/>
              <a:t>Rooster	5</a:t>
            </a:r>
          </a:p>
          <a:p>
            <a:pPr>
              <a:lnSpc>
                <a:spcPct val="150000"/>
              </a:lnSpc>
            </a:pPr>
            <a:r>
              <a:rPr lang="en-US" dirty="0"/>
              <a:t>Sheep	3</a:t>
            </a:r>
          </a:p>
          <a:p>
            <a:pPr>
              <a:lnSpc>
                <a:spcPct val="150000"/>
              </a:lnSpc>
            </a:pPr>
            <a:r>
              <a:rPr lang="en-US" dirty="0"/>
              <a:t>Box	4</a:t>
            </a:r>
          </a:p>
        </p:txBody>
      </p:sp>
    </p:spTree>
    <p:extLst>
      <p:ext uri="{BB962C8B-B14F-4D97-AF65-F5344CB8AC3E}">
        <p14:creationId xmlns:p14="http://schemas.microsoft.com/office/powerpoint/2010/main" val="1153125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44273"/>
            <a:ext cx="8991600" cy="6555723"/>
          </a:xfrm>
          <a:prstGeom prst="rect">
            <a:avLst/>
          </a:prstGeom>
        </p:spPr>
      </p:pic>
    </p:spTree>
    <p:extLst>
      <p:ext uri="{BB962C8B-B14F-4D97-AF65-F5344CB8AC3E}">
        <p14:creationId xmlns:p14="http://schemas.microsoft.com/office/powerpoint/2010/main" val="4185042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Individual letters and groups of letters that represent single phonemes, like the “s” and the “</a:t>
            </a:r>
            <a:r>
              <a:rPr lang="en-US" dirty="0" err="1"/>
              <a:t>oo</a:t>
            </a:r>
            <a:r>
              <a:rPr lang="en-US" dirty="0"/>
              <a:t>” in “spoon.”</a:t>
            </a:r>
          </a:p>
        </p:txBody>
      </p:sp>
      <p:sp>
        <p:nvSpPr>
          <p:cNvPr id="2" name="Title 1"/>
          <p:cNvSpPr>
            <a:spLocks noGrp="1"/>
          </p:cNvSpPr>
          <p:nvPr>
            <p:ph type="title"/>
          </p:nvPr>
        </p:nvSpPr>
        <p:spPr/>
        <p:txBody>
          <a:bodyPr/>
          <a:lstStyle/>
          <a:p>
            <a:r>
              <a:rPr lang="en-US" dirty="0"/>
              <a:t>Grapheme</a:t>
            </a:r>
          </a:p>
        </p:txBody>
      </p:sp>
      <p:pic>
        <p:nvPicPr>
          <p:cNvPr id="6" name="Picture 5"/>
          <p:cNvPicPr>
            <a:picLocks noChangeAspect="1"/>
          </p:cNvPicPr>
          <p:nvPr/>
        </p:nvPicPr>
        <p:blipFill>
          <a:blip r:embed="rId2"/>
          <a:stretch>
            <a:fillRect/>
          </a:stretch>
        </p:blipFill>
        <p:spPr>
          <a:xfrm>
            <a:off x="1066800" y="3048000"/>
            <a:ext cx="7275534" cy="2590800"/>
          </a:xfrm>
          <a:prstGeom prst="rect">
            <a:avLst/>
          </a:prstGeom>
        </p:spPr>
      </p:pic>
    </p:spTree>
    <p:extLst>
      <p:ext uri="{BB962C8B-B14F-4D97-AF65-F5344CB8AC3E}">
        <p14:creationId xmlns:p14="http://schemas.microsoft.com/office/powerpoint/2010/main" val="1498672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90872"/>
          </a:xfrm>
        </p:spPr>
        <p:txBody>
          <a:bodyPr/>
          <a:lstStyle/>
          <a:p>
            <a:r>
              <a:rPr lang="en-US" dirty="0"/>
              <a:t>The same grapheme can represent different phonemes (e.g. chair, character, chute</a:t>
            </a:r>
            <a:r>
              <a:rPr lang="en-US" dirty="0" smtClean="0"/>
              <a:t>)</a:t>
            </a:r>
          </a:p>
          <a:p>
            <a:endParaRPr lang="en-US" dirty="0"/>
          </a:p>
          <a:p>
            <a:r>
              <a:rPr lang="en-US" dirty="0"/>
              <a:t>The same phoneme may have a variety of graphemes (e.g. sure, sugar, ship, machine, motion, and special</a:t>
            </a:r>
            <a:r>
              <a:rPr lang="en-US" dirty="0" smtClean="0"/>
              <a:t>)</a:t>
            </a:r>
          </a:p>
          <a:p>
            <a:endParaRPr lang="en-US" dirty="0"/>
          </a:p>
          <a:p>
            <a:r>
              <a:rPr lang="en-US" dirty="0"/>
              <a:t>Knowledge of phoneme-grapheme relationships is needed for skilled reading and spelling</a:t>
            </a:r>
          </a:p>
        </p:txBody>
      </p:sp>
      <p:sp>
        <p:nvSpPr>
          <p:cNvPr id="2" name="Title 1"/>
          <p:cNvSpPr>
            <a:spLocks noGrp="1"/>
          </p:cNvSpPr>
          <p:nvPr>
            <p:ph type="title"/>
          </p:nvPr>
        </p:nvSpPr>
        <p:spPr/>
        <p:txBody>
          <a:bodyPr/>
          <a:lstStyle/>
          <a:p>
            <a:r>
              <a:rPr lang="en-US" dirty="0"/>
              <a:t>Phoneme vs. Grapheme</a:t>
            </a:r>
          </a:p>
        </p:txBody>
      </p:sp>
    </p:spTree>
    <p:extLst>
      <p:ext uri="{BB962C8B-B14F-4D97-AF65-F5344CB8AC3E}">
        <p14:creationId xmlns:p14="http://schemas.microsoft.com/office/powerpoint/2010/main" val="2736197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C:\Users\pduarte\AppData\Local\Microsoft\Windows\Temporary Internet Files\Content.IE5\9QSKDYJK\Screen Shot 2017-01-06 at 5.00.38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82000"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44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76400" y="62795"/>
            <a:ext cx="5791200" cy="6732409"/>
          </a:xfrm>
          <a:prstGeom prst="rect">
            <a:avLst/>
          </a:prstGeom>
        </p:spPr>
      </p:pic>
    </p:spTree>
    <p:extLst>
      <p:ext uri="{BB962C8B-B14F-4D97-AF65-F5344CB8AC3E}">
        <p14:creationId xmlns:p14="http://schemas.microsoft.com/office/powerpoint/2010/main" val="4088451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endParaRPr lang="en-US" u="sng" dirty="0"/>
          </a:p>
          <a:p>
            <a:endParaRPr lang="en-US" u="sng" dirty="0" smtClean="0"/>
          </a:p>
          <a:p>
            <a:r>
              <a:rPr lang="en-US" u="sng" dirty="0" smtClean="0"/>
              <a:t>Decoding</a:t>
            </a:r>
            <a:r>
              <a:rPr lang="en-US" dirty="0"/>
              <a:t>:  </a:t>
            </a:r>
          </a:p>
          <a:p>
            <a:pPr lvl="1"/>
            <a:r>
              <a:rPr lang="en-US" dirty="0"/>
              <a:t>The process of reading words in text </a:t>
            </a:r>
          </a:p>
          <a:p>
            <a:pPr lvl="1"/>
            <a:r>
              <a:rPr lang="en-US" dirty="0"/>
              <a:t>It is necessary to understand what the letters are, the sounds made by each letter, and how they blend together to create </a:t>
            </a:r>
            <a:r>
              <a:rPr lang="en-US" dirty="0" smtClean="0"/>
              <a:t>words</a:t>
            </a:r>
          </a:p>
          <a:p>
            <a:pPr marL="393192" lvl="1" indent="0">
              <a:buNone/>
            </a:pPr>
            <a:endParaRPr lang="en-US" dirty="0"/>
          </a:p>
          <a:p>
            <a:r>
              <a:rPr lang="en-US" u="sng" dirty="0"/>
              <a:t>Encoding</a:t>
            </a:r>
            <a:r>
              <a:rPr lang="en-US" dirty="0"/>
              <a:t>:</a:t>
            </a:r>
          </a:p>
          <a:p>
            <a:pPr lvl="1"/>
            <a:r>
              <a:rPr lang="en-US" dirty="0"/>
              <a:t>The process of using letter/sound knowledge to write</a:t>
            </a:r>
          </a:p>
          <a:p>
            <a:pPr lvl="1"/>
            <a:r>
              <a:rPr lang="en-US" dirty="0"/>
              <a:t>It is necessary to recall sounds and the symbols assigned to them to write the letters together to form words</a:t>
            </a:r>
          </a:p>
        </p:txBody>
      </p:sp>
      <p:sp>
        <p:nvSpPr>
          <p:cNvPr id="2" name="Title 1"/>
          <p:cNvSpPr>
            <a:spLocks noGrp="1"/>
          </p:cNvSpPr>
          <p:nvPr>
            <p:ph type="title"/>
          </p:nvPr>
        </p:nvSpPr>
        <p:spPr>
          <a:xfrm>
            <a:off x="457200" y="409287"/>
            <a:ext cx="8229600" cy="733713"/>
          </a:xfrm>
        </p:spPr>
        <p:txBody>
          <a:bodyPr>
            <a:normAutofit/>
          </a:bodyPr>
          <a:lstStyle/>
          <a:p>
            <a:pPr algn="ctr"/>
            <a:r>
              <a:rPr lang="en-US" dirty="0"/>
              <a:t>Reading vs. </a:t>
            </a:r>
            <a:r>
              <a:rPr lang="en-US" dirty="0" smtClean="0"/>
              <a:t>Spelling/Writing</a:t>
            </a:r>
            <a:endParaRPr lang="en-US" dirty="0"/>
          </a:p>
        </p:txBody>
      </p:sp>
    </p:spTree>
    <p:extLst>
      <p:ext uri="{BB962C8B-B14F-4D97-AF65-F5344CB8AC3E}">
        <p14:creationId xmlns:p14="http://schemas.microsoft.com/office/powerpoint/2010/main" val="4202192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647A-A5CB-4C7D-B12B-3413C90A8394}"/>
              </a:ext>
            </a:extLst>
          </p:cNvPr>
          <p:cNvSpPr>
            <a:spLocks noGrp="1"/>
          </p:cNvSpPr>
          <p:nvPr>
            <p:ph type="ctrTitle" idx="4294967295"/>
          </p:nvPr>
        </p:nvSpPr>
        <p:spPr>
          <a:xfrm>
            <a:off x="685800" y="228600"/>
            <a:ext cx="7772400" cy="1677988"/>
          </a:xfrm>
          <a:prstGeom prst="rect">
            <a:avLst/>
          </a:prstGeom>
        </p:spPr>
        <p:txBody>
          <a:bodyPr>
            <a:normAutofit/>
          </a:bodyPr>
          <a:lstStyle/>
          <a:p>
            <a:pPr algn="ctr"/>
            <a:r>
              <a:rPr lang="en-US" sz="4800" dirty="0"/>
              <a:t>Dyslexia Assessments</a:t>
            </a:r>
          </a:p>
        </p:txBody>
      </p:sp>
      <p:pic>
        <p:nvPicPr>
          <p:cNvPr id="4" name="Picture 3"/>
          <p:cNvPicPr>
            <a:picLocks noChangeAspect="1"/>
          </p:cNvPicPr>
          <p:nvPr/>
        </p:nvPicPr>
        <p:blipFill>
          <a:blip r:embed="rId2"/>
          <a:stretch>
            <a:fillRect/>
          </a:stretch>
        </p:blipFill>
        <p:spPr>
          <a:xfrm>
            <a:off x="2362200" y="1892300"/>
            <a:ext cx="4127500" cy="4127500"/>
          </a:xfrm>
          <a:prstGeom prst="rect">
            <a:avLst/>
          </a:prstGeom>
        </p:spPr>
      </p:pic>
      <p:pic>
        <p:nvPicPr>
          <p:cNvPr id="5" name="Picture 4"/>
          <p:cNvPicPr>
            <a:picLocks noChangeAspect="1"/>
          </p:cNvPicPr>
          <p:nvPr/>
        </p:nvPicPr>
        <p:blipFill>
          <a:blip r:embed="rId3"/>
          <a:stretch>
            <a:fillRect/>
          </a:stretch>
        </p:blipFill>
        <p:spPr>
          <a:xfrm>
            <a:off x="6196647" y="1648143"/>
            <a:ext cx="2642553" cy="2211116"/>
          </a:xfrm>
          <a:prstGeom prst="rect">
            <a:avLst/>
          </a:prstGeom>
        </p:spPr>
      </p:pic>
      <p:pic>
        <p:nvPicPr>
          <p:cNvPr id="6" name="Picture 5"/>
          <p:cNvPicPr>
            <a:picLocks noChangeAspect="1"/>
          </p:cNvPicPr>
          <p:nvPr/>
        </p:nvPicPr>
        <p:blipFill>
          <a:blip r:embed="rId4"/>
          <a:stretch>
            <a:fillRect/>
          </a:stretch>
        </p:blipFill>
        <p:spPr>
          <a:xfrm>
            <a:off x="655320" y="4310062"/>
            <a:ext cx="1514475" cy="1905000"/>
          </a:xfrm>
          <a:prstGeom prst="rect">
            <a:avLst/>
          </a:prstGeom>
        </p:spPr>
      </p:pic>
      <p:pic>
        <p:nvPicPr>
          <p:cNvPr id="7" name="Picture 6"/>
          <p:cNvPicPr>
            <a:picLocks noChangeAspect="1"/>
          </p:cNvPicPr>
          <p:nvPr/>
        </p:nvPicPr>
        <p:blipFill>
          <a:blip r:embed="rId5"/>
          <a:stretch>
            <a:fillRect/>
          </a:stretch>
        </p:blipFill>
        <p:spPr>
          <a:xfrm>
            <a:off x="6455727" y="4310062"/>
            <a:ext cx="2143125" cy="2143125"/>
          </a:xfrm>
          <a:prstGeom prst="rect">
            <a:avLst/>
          </a:prstGeom>
        </p:spPr>
      </p:pic>
      <p:pic>
        <p:nvPicPr>
          <p:cNvPr id="10" name="Picture 9"/>
          <p:cNvPicPr>
            <a:picLocks noChangeAspect="1"/>
          </p:cNvPicPr>
          <p:nvPr/>
        </p:nvPicPr>
        <p:blipFill>
          <a:blip r:embed="rId6"/>
          <a:stretch>
            <a:fillRect/>
          </a:stretch>
        </p:blipFill>
        <p:spPr>
          <a:xfrm>
            <a:off x="152401" y="1966912"/>
            <a:ext cx="2578448" cy="1309688"/>
          </a:xfrm>
          <a:prstGeom prst="rect">
            <a:avLst/>
          </a:prstGeom>
        </p:spPr>
      </p:pic>
    </p:spTree>
    <p:extLst>
      <p:ext uri="{BB962C8B-B14F-4D97-AF65-F5344CB8AC3E}">
        <p14:creationId xmlns:p14="http://schemas.microsoft.com/office/powerpoint/2010/main" val="4076626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a:t>Many students with specific reading disabilities have </a:t>
            </a:r>
            <a:r>
              <a:rPr lang="en-US" b="1" dirty="0"/>
              <a:t>poor phonological awareness</a:t>
            </a:r>
            <a:r>
              <a:rPr lang="en-US" dirty="0"/>
              <a:t> and </a:t>
            </a:r>
            <a:r>
              <a:rPr lang="en-US" b="1" dirty="0"/>
              <a:t>difficulty connecting sounds to print</a:t>
            </a:r>
            <a:r>
              <a:rPr lang="en-US" dirty="0"/>
              <a:t> which results in </a:t>
            </a:r>
            <a:r>
              <a:rPr lang="en-US" b="1" dirty="0"/>
              <a:t>slow word perception</a:t>
            </a:r>
            <a:r>
              <a:rPr lang="en-US" dirty="0"/>
              <a:t>, a </a:t>
            </a:r>
            <a:r>
              <a:rPr lang="en-US" b="1" dirty="0"/>
              <a:t>delay in developing instant word reading</a:t>
            </a:r>
            <a:r>
              <a:rPr lang="en-US" dirty="0"/>
              <a:t>, and </a:t>
            </a:r>
            <a:r>
              <a:rPr lang="en-US" b="1" dirty="0"/>
              <a:t>poor spelling.</a:t>
            </a:r>
          </a:p>
        </p:txBody>
      </p:sp>
    </p:spTree>
    <p:extLst>
      <p:ext uri="{BB962C8B-B14F-4D97-AF65-F5344CB8AC3E}">
        <p14:creationId xmlns:p14="http://schemas.microsoft.com/office/powerpoint/2010/main" val="1984574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09D16-3895-46E7-9A43-3A7E2ABE0407}"/>
              </a:ext>
            </a:extLst>
          </p:cNvPr>
          <p:cNvSpPr>
            <a:spLocks noGrp="1"/>
          </p:cNvSpPr>
          <p:nvPr>
            <p:ph idx="1"/>
          </p:nvPr>
        </p:nvSpPr>
        <p:spPr/>
        <p:txBody>
          <a:bodyPr>
            <a:normAutofit fontScale="92500" lnSpcReduction="20000"/>
          </a:bodyPr>
          <a:lstStyle/>
          <a:p>
            <a:r>
              <a:rPr lang="en-US" dirty="0"/>
              <a:t>Phonological Processing</a:t>
            </a:r>
          </a:p>
          <a:p>
            <a:pPr lvl="1"/>
            <a:r>
              <a:rPr lang="en-US" dirty="0"/>
              <a:t>CTOPP-2</a:t>
            </a:r>
          </a:p>
          <a:p>
            <a:pPr lvl="1"/>
            <a:r>
              <a:rPr lang="en-US" dirty="0"/>
              <a:t>FAR</a:t>
            </a:r>
          </a:p>
          <a:p>
            <a:pPr lvl="1"/>
            <a:r>
              <a:rPr lang="en-US" dirty="0"/>
              <a:t>WJ-IV COG</a:t>
            </a:r>
          </a:p>
          <a:p>
            <a:pPr lvl="1"/>
            <a:r>
              <a:rPr lang="en-US" dirty="0"/>
              <a:t>TAPS-4</a:t>
            </a:r>
          </a:p>
          <a:p>
            <a:r>
              <a:rPr lang="en-US" dirty="0"/>
              <a:t>Orthographic Processing</a:t>
            </a:r>
          </a:p>
          <a:p>
            <a:pPr lvl="1"/>
            <a:r>
              <a:rPr lang="en-US" dirty="0"/>
              <a:t>FAR</a:t>
            </a:r>
          </a:p>
          <a:p>
            <a:pPr lvl="1"/>
            <a:r>
              <a:rPr lang="en-US" dirty="0"/>
              <a:t>TOSWRF-2</a:t>
            </a:r>
          </a:p>
          <a:p>
            <a:pPr lvl="1"/>
            <a:r>
              <a:rPr lang="en-US" dirty="0"/>
              <a:t>TOC</a:t>
            </a:r>
          </a:p>
          <a:p>
            <a:pPr lvl="1"/>
            <a:r>
              <a:rPr lang="en-US" dirty="0"/>
              <a:t>PAL-2</a:t>
            </a:r>
          </a:p>
          <a:p>
            <a:r>
              <a:rPr lang="en-US" dirty="0"/>
              <a:t>Rapid Automatized Naming</a:t>
            </a:r>
          </a:p>
          <a:p>
            <a:pPr lvl="1"/>
            <a:r>
              <a:rPr lang="en-US" dirty="0"/>
              <a:t>CTOPP-2</a:t>
            </a:r>
          </a:p>
          <a:p>
            <a:pPr lvl="1"/>
            <a:r>
              <a:rPr lang="en-US" dirty="0"/>
              <a:t>FAR</a:t>
            </a:r>
          </a:p>
          <a:p>
            <a:pPr lvl="1"/>
            <a:r>
              <a:rPr lang="en-US" dirty="0"/>
              <a:t>WISC-V</a:t>
            </a:r>
          </a:p>
        </p:txBody>
      </p:sp>
      <p:sp>
        <p:nvSpPr>
          <p:cNvPr id="3" name="Title 2">
            <a:extLst>
              <a:ext uri="{FF2B5EF4-FFF2-40B4-BE49-F238E27FC236}">
                <a16:creationId xmlns:a16="http://schemas.microsoft.com/office/drawing/2014/main" id="{425024CB-3CC1-4AA1-AD5F-F3FF6B5E4CF7}"/>
              </a:ext>
            </a:extLst>
          </p:cNvPr>
          <p:cNvSpPr>
            <a:spLocks noGrp="1"/>
          </p:cNvSpPr>
          <p:nvPr>
            <p:ph type="title"/>
          </p:nvPr>
        </p:nvSpPr>
        <p:spPr/>
        <p:txBody>
          <a:bodyPr>
            <a:normAutofit fontScale="90000"/>
          </a:bodyPr>
          <a:lstStyle/>
          <a:p>
            <a:r>
              <a:rPr lang="en-US" dirty="0"/>
              <a:t>Cognitive/Processing Assessments</a:t>
            </a:r>
          </a:p>
        </p:txBody>
      </p:sp>
    </p:spTree>
    <p:extLst>
      <p:ext uri="{BB962C8B-B14F-4D97-AF65-F5344CB8AC3E}">
        <p14:creationId xmlns:p14="http://schemas.microsoft.com/office/powerpoint/2010/main" val="3336271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 sure to assess the following:</a:t>
            </a:r>
          </a:p>
          <a:p>
            <a:pPr lvl="1"/>
            <a:r>
              <a:rPr lang="en-US" dirty="0"/>
              <a:t>Decoding Skills (i.e. real and nonsense words, phonetically regular and irregular)</a:t>
            </a:r>
          </a:p>
          <a:p>
            <a:pPr lvl="1"/>
            <a:r>
              <a:rPr lang="en-US" dirty="0"/>
              <a:t>Reading Fluency</a:t>
            </a:r>
          </a:p>
          <a:p>
            <a:pPr lvl="1"/>
            <a:r>
              <a:rPr lang="en-US" dirty="0" smtClean="0"/>
              <a:t>Spelling</a:t>
            </a:r>
          </a:p>
          <a:p>
            <a:pPr marL="393192" lvl="1" indent="0">
              <a:buNone/>
            </a:pPr>
            <a:endParaRPr lang="en-US" dirty="0"/>
          </a:p>
          <a:p>
            <a:r>
              <a:rPr lang="en-US" dirty="0"/>
              <a:t>Other academic areas that may be impacted:</a:t>
            </a:r>
          </a:p>
          <a:p>
            <a:pPr lvl="1"/>
            <a:r>
              <a:rPr lang="en-US" dirty="0"/>
              <a:t>Reading Comprehension</a:t>
            </a:r>
          </a:p>
          <a:p>
            <a:pPr lvl="1"/>
            <a:r>
              <a:rPr lang="en-US" dirty="0"/>
              <a:t>Math Problem Solving</a:t>
            </a:r>
          </a:p>
          <a:p>
            <a:pPr lvl="1"/>
            <a:r>
              <a:rPr lang="en-US" dirty="0"/>
              <a:t>Written Expression</a:t>
            </a:r>
          </a:p>
        </p:txBody>
      </p:sp>
      <p:sp>
        <p:nvSpPr>
          <p:cNvPr id="2" name="Title 1"/>
          <p:cNvSpPr>
            <a:spLocks noGrp="1"/>
          </p:cNvSpPr>
          <p:nvPr>
            <p:ph type="title"/>
          </p:nvPr>
        </p:nvSpPr>
        <p:spPr/>
        <p:txBody>
          <a:bodyPr>
            <a:normAutofit/>
          </a:bodyPr>
          <a:lstStyle/>
          <a:p>
            <a:r>
              <a:rPr lang="en-US" dirty="0"/>
              <a:t>Academic Assessments</a:t>
            </a:r>
          </a:p>
        </p:txBody>
      </p:sp>
    </p:spTree>
    <p:extLst>
      <p:ext uri="{BB962C8B-B14F-4D97-AF65-F5344CB8AC3E}">
        <p14:creationId xmlns:p14="http://schemas.microsoft.com/office/powerpoint/2010/main" val="393909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a:t>Oral language and reasoning abilities are often more advanced than basic reading skills</a:t>
            </a:r>
          </a:p>
          <a:p>
            <a:pPr>
              <a:lnSpc>
                <a:spcPct val="150000"/>
              </a:lnSpc>
            </a:pPr>
            <a:r>
              <a:rPr lang="en-US" dirty="0"/>
              <a:t>Reading disabilities affect the IQ score</a:t>
            </a:r>
          </a:p>
          <a:p>
            <a:pPr>
              <a:lnSpc>
                <a:spcPct val="150000"/>
              </a:lnSpc>
            </a:pPr>
            <a:r>
              <a:rPr lang="en-US" dirty="0"/>
              <a:t>Small group instruction is effective</a:t>
            </a:r>
          </a:p>
          <a:p>
            <a:pPr>
              <a:lnSpc>
                <a:spcPct val="150000"/>
              </a:lnSpc>
            </a:pPr>
            <a:r>
              <a:rPr lang="en-US" dirty="0"/>
              <a:t>Reading problems affect emotional well </a:t>
            </a:r>
            <a:r>
              <a:rPr lang="en-US" dirty="0" smtClean="0"/>
              <a:t>being</a:t>
            </a:r>
          </a:p>
          <a:p>
            <a:pPr>
              <a:lnSpc>
                <a:spcPct val="150000"/>
              </a:lnSpc>
            </a:pPr>
            <a:endParaRPr lang="en-US" dirty="0" smtClean="0"/>
          </a:p>
          <a:p>
            <a:endParaRPr lang="en-US" dirty="0"/>
          </a:p>
        </p:txBody>
      </p:sp>
      <p:sp>
        <p:nvSpPr>
          <p:cNvPr id="2" name="Title 1"/>
          <p:cNvSpPr>
            <a:spLocks noGrp="1"/>
          </p:cNvSpPr>
          <p:nvPr>
            <p:ph type="title"/>
          </p:nvPr>
        </p:nvSpPr>
        <p:spPr/>
        <p:txBody>
          <a:bodyPr/>
          <a:lstStyle/>
          <a:p>
            <a:r>
              <a:rPr lang="en-US" dirty="0"/>
              <a:t>Things to Remember</a:t>
            </a:r>
          </a:p>
        </p:txBody>
      </p:sp>
    </p:spTree>
    <p:extLst>
      <p:ext uri="{BB962C8B-B14F-4D97-AF65-F5344CB8AC3E}">
        <p14:creationId xmlns:p14="http://schemas.microsoft.com/office/powerpoint/2010/main" val="385156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52400"/>
            <a:ext cx="7620000" cy="5973353"/>
          </a:xfrm>
          <a:prstGeom prst="rect">
            <a:avLst/>
          </a:prstGeom>
        </p:spPr>
      </p:pic>
      <p:sp>
        <p:nvSpPr>
          <p:cNvPr id="3" name="TextBox 2"/>
          <p:cNvSpPr txBox="1"/>
          <p:nvPr/>
        </p:nvSpPr>
        <p:spPr>
          <a:xfrm>
            <a:off x="4022085" y="6324600"/>
            <a:ext cx="5121915" cy="369332"/>
          </a:xfrm>
          <a:prstGeom prst="rect">
            <a:avLst/>
          </a:prstGeom>
          <a:noFill/>
        </p:spPr>
        <p:txBody>
          <a:bodyPr wrap="none" rtlCol="0">
            <a:spAutoFit/>
          </a:bodyPr>
          <a:lstStyle/>
          <a:p>
            <a:r>
              <a:rPr lang="en-US" dirty="0" smtClean="0"/>
              <a:t>Sally </a:t>
            </a:r>
            <a:r>
              <a:rPr lang="en-US" dirty="0" err="1" smtClean="0"/>
              <a:t>Shaywitz</a:t>
            </a:r>
            <a:r>
              <a:rPr lang="en-US" dirty="0" smtClean="0"/>
              <a:t>, Overcoming Dyslexia, Pg. 54</a:t>
            </a:r>
            <a:endParaRPr lang="en-US" dirty="0"/>
          </a:p>
        </p:txBody>
      </p:sp>
    </p:spTree>
    <p:extLst>
      <p:ext uri="{BB962C8B-B14F-4D97-AF65-F5344CB8AC3E}">
        <p14:creationId xmlns:p14="http://schemas.microsoft.com/office/powerpoint/2010/main" val="3603664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457200"/>
            <a:ext cx="7848600" cy="4114800"/>
          </a:xfrm>
        </p:spPr>
        <p:txBody>
          <a:bodyPr>
            <a:normAutofit/>
          </a:bodyPr>
          <a:lstStyle/>
          <a:p>
            <a:r>
              <a:rPr lang="en-US" i="1" dirty="0"/>
              <a:t>“The greatest endeavor a person will </a:t>
            </a:r>
            <a:r>
              <a:rPr lang="en-US" i="1" dirty="0" smtClean="0"/>
              <a:t>endure in </a:t>
            </a:r>
            <a:r>
              <a:rPr lang="en-US" i="1" dirty="0"/>
              <a:t>their </a:t>
            </a:r>
            <a:r>
              <a:rPr lang="en-US" i="1" dirty="0" smtClean="0"/>
              <a:t>lifetime </a:t>
            </a:r>
            <a:r>
              <a:rPr lang="en-US" i="1" dirty="0"/>
              <a:t>is learning to </a:t>
            </a:r>
            <a:r>
              <a:rPr lang="en-US" i="1" dirty="0" smtClean="0"/>
              <a:t>read”</a:t>
            </a:r>
          </a:p>
          <a:p>
            <a:pPr marL="109728" indent="0">
              <a:buNone/>
            </a:pPr>
            <a:endParaRPr lang="en-US" i="1" dirty="0" smtClean="0"/>
          </a:p>
          <a:p>
            <a:pPr marL="109728" indent="0">
              <a:buNone/>
            </a:pPr>
            <a:endParaRPr lang="en-US" i="1" dirty="0"/>
          </a:p>
          <a:p>
            <a:r>
              <a:rPr lang="en-US" i="1" dirty="0"/>
              <a:t>The human brain is wired to speak, </a:t>
            </a:r>
            <a:r>
              <a:rPr lang="en-US" i="1" dirty="0" smtClean="0"/>
              <a:t>        not </a:t>
            </a:r>
            <a:r>
              <a:rPr lang="en-US" i="1" dirty="0"/>
              <a:t>to </a:t>
            </a:r>
            <a:r>
              <a:rPr lang="en-US" i="1" dirty="0" smtClean="0"/>
              <a:t>read”</a:t>
            </a:r>
          </a:p>
          <a:p>
            <a:endParaRPr lang="en-US" sz="1800" i="1" dirty="0"/>
          </a:p>
          <a:p>
            <a:endParaRPr lang="en-US" dirty="0"/>
          </a:p>
        </p:txBody>
      </p:sp>
      <p:pic>
        <p:nvPicPr>
          <p:cNvPr id="4" name="Picture 3"/>
          <p:cNvPicPr>
            <a:picLocks noChangeAspect="1"/>
          </p:cNvPicPr>
          <p:nvPr/>
        </p:nvPicPr>
        <p:blipFill>
          <a:blip r:embed="rId2"/>
          <a:stretch>
            <a:fillRect/>
          </a:stretch>
        </p:blipFill>
        <p:spPr>
          <a:xfrm>
            <a:off x="4419600" y="3276600"/>
            <a:ext cx="4594235" cy="3472722"/>
          </a:xfrm>
          <a:prstGeom prst="rect">
            <a:avLst/>
          </a:prstGeom>
        </p:spPr>
      </p:pic>
    </p:spTree>
    <p:extLst>
      <p:ext uri="{BB962C8B-B14F-4D97-AF65-F5344CB8AC3E}">
        <p14:creationId xmlns:p14="http://schemas.microsoft.com/office/powerpoint/2010/main" val="679550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2" name="Title 1"/>
          <p:cNvSpPr>
            <a:spLocks noGrp="1"/>
          </p:cNvSpPr>
          <p:nvPr>
            <p:ph type="title"/>
          </p:nvPr>
        </p:nvSpPr>
        <p:spPr>
          <a:xfrm>
            <a:off x="472440" y="59119"/>
            <a:ext cx="8229600" cy="1143000"/>
          </a:xfrm>
        </p:spPr>
        <p:txBody>
          <a:bodyPr/>
          <a:lstStyle/>
          <a:p>
            <a:pPr algn="ctr"/>
            <a:r>
              <a:rPr lang="en-US" sz="4800" dirty="0" smtClean="0"/>
              <a:t>Questions</a:t>
            </a:r>
            <a:r>
              <a:rPr lang="en-US" dirty="0" smtClean="0"/>
              <a:t>?</a:t>
            </a:r>
            <a:endParaRPr lang="en-US" dirty="0"/>
          </a:p>
        </p:txBody>
      </p:sp>
      <p:pic>
        <p:nvPicPr>
          <p:cNvPr id="4" name="Picture 3"/>
          <p:cNvPicPr>
            <a:picLocks noChangeAspect="1"/>
          </p:cNvPicPr>
          <p:nvPr/>
        </p:nvPicPr>
        <p:blipFill>
          <a:blip r:embed="rId2"/>
          <a:stretch>
            <a:fillRect/>
          </a:stretch>
        </p:blipFill>
        <p:spPr>
          <a:xfrm>
            <a:off x="0" y="1142999"/>
            <a:ext cx="9144000" cy="5715001"/>
          </a:xfrm>
          <a:prstGeom prst="rect">
            <a:avLst/>
          </a:prstGeom>
        </p:spPr>
      </p:pic>
    </p:spTree>
    <p:extLst>
      <p:ext uri="{BB962C8B-B14F-4D97-AF65-F5344CB8AC3E}">
        <p14:creationId xmlns:p14="http://schemas.microsoft.com/office/powerpoint/2010/main" val="3856071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Strong converging evidence suggests that</a:t>
            </a:r>
            <a:r>
              <a:rPr lang="en-US" dirty="0" smtClean="0"/>
              <a:t>:</a:t>
            </a:r>
          </a:p>
          <a:p>
            <a:pPr marL="109728" indent="0">
              <a:buNone/>
            </a:pPr>
            <a:endParaRPr lang="en-US" dirty="0"/>
          </a:p>
          <a:p>
            <a:pPr lvl="1"/>
            <a:r>
              <a:rPr lang="en-US" dirty="0"/>
              <a:t>Dyslexia has a genetic </a:t>
            </a:r>
            <a:r>
              <a:rPr lang="en-US" dirty="0" smtClean="0"/>
              <a:t>basis, </a:t>
            </a:r>
            <a:r>
              <a:rPr lang="en-US" dirty="0"/>
              <a:t>but there is not one specific gene for </a:t>
            </a:r>
            <a:r>
              <a:rPr lang="en-US" dirty="0" smtClean="0"/>
              <a:t>reading</a:t>
            </a:r>
          </a:p>
          <a:p>
            <a:pPr marL="393192" lvl="1" indent="0">
              <a:buNone/>
            </a:pPr>
            <a:endParaRPr lang="en-US" dirty="0"/>
          </a:p>
          <a:p>
            <a:pPr lvl="1"/>
            <a:r>
              <a:rPr lang="en-US" dirty="0"/>
              <a:t>Different regions of the brain are </a:t>
            </a:r>
            <a:r>
              <a:rPr lang="en-US" dirty="0" smtClean="0"/>
              <a:t>involved</a:t>
            </a:r>
          </a:p>
          <a:p>
            <a:pPr marL="393192" lvl="1" indent="0">
              <a:buNone/>
            </a:pPr>
            <a:endParaRPr lang="en-US" dirty="0"/>
          </a:p>
          <a:p>
            <a:pPr lvl="1"/>
            <a:r>
              <a:rPr lang="en-US" dirty="0"/>
              <a:t>Family history is a key risk indicator</a:t>
            </a:r>
          </a:p>
        </p:txBody>
      </p:sp>
      <p:sp>
        <p:nvSpPr>
          <p:cNvPr id="2" name="Title 1"/>
          <p:cNvSpPr>
            <a:spLocks noGrp="1"/>
          </p:cNvSpPr>
          <p:nvPr>
            <p:ph type="title"/>
          </p:nvPr>
        </p:nvSpPr>
        <p:spPr/>
        <p:txBody>
          <a:bodyPr/>
          <a:lstStyle/>
          <a:p>
            <a:r>
              <a:rPr lang="en-US" dirty="0"/>
              <a:t>Hereditary Factors</a:t>
            </a:r>
          </a:p>
        </p:txBody>
      </p:sp>
    </p:spTree>
    <p:extLst>
      <p:ext uri="{BB962C8B-B14F-4D97-AF65-F5344CB8AC3E}">
        <p14:creationId xmlns:p14="http://schemas.microsoft.com/office/powerpoint/2010/main" val="308384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B515-203E-4C5D-871C-0A04B944BD33}"/>
              </a:ext>
            </a:extLst>
          </p:cNvPr>
          <p:cNvSpPr>
            <a:spLocks noGrp="1"/>
          </p:cNvSpPr>
          <p:nvPr>
            <p:ph type="ctrTitle"/>
          </p:nvPr>
        </p:nvSpPr>
        <p:spPr>
          <a:xfrm>
            <a:off x="685800" y="1143000"/>
            <a:ext cx="7772400" cy="1829761"/>
          </a:xfrm>
        </p:spPr>
        <p:txBody>
          <a:bodyPr>
            <a:normAutofit fontScale="90000"/>
          </a:bodyPr>
          <a:lstStyle/>
          <a:p>
            <a:pPr algn="ctr"/>
            <a:r>
              <a:rPr lang="en-US" dirty="0"/>
              <a:t>What </a:t>
            </a:r>
            <a:r>
              <a:rPr lang="en-US" dirty="0" smtClean="0"/>
              <a:t>Processing </a:t>
            </a:r>
            <a:r>
              <a:rPr lang="en-US" dirty="0"/>
              <a:t>A</a:t>
            </a:r>
            <a:r>
              <a:rPr lang="en-US" dirty="0" smtClean="0"/>
              <a:t>reas </a:t>
            </a:r>
            <a:r>
              <a:rPr lang="en-US" dirty="0"/>
              <a:t>A</a:t>
            </a:r>
            <a:r>
              <a:rPr lang="en-US" dirty="0" smtClean="0"/>
              <a:t>re </a:t>
            </a:r>
            <a:r>
              <a:rPr lang="en-US" dirty="0"/>
              <a:t>D</a:t>
            </a:r>
            <a:r>
              <a:rPr lang="en-US" dirty="0" smtClean="0"/>
              <a:t>irectly </a:t>
            </a:r>
            <a:r>
              <a:rPr lang="en-US" dirty="0"/>
              <a:t>L</a:t>
            </a:r>
            <a:r>
              <a:rPr lang="en-US" dirty="0" smtClean="0"/>
              <a:t>inked </a:t>
            </a:r>
            <a:r>
              <a:rPr lang="en-US" dirty="0"/>
              <a:t>to </a:t>
            </a:r>
            <a:r>
              <a:rPr lang="en-US" dirty="0" smtClean="0"/>
              <a:t>Dyslexia</a:t>
            </a:r>
            <a:r>
              <a:rPr lang="en-US" dirty="0"/>
              <a:t>?</a:t>
            </a:r>
          </a:p>
        </p:txBody>
      </p:sp>
      <p:sp>
        <p:nvSpPr>
          <p:cNvPr id="3" name="Subtitle 2">
            <a:extLst>
              <a:ext uri="{FF2B5EF4-FFF2-40B4-BE49-F238E27FC236}">
                <a16:creationId xmlns:a16="http://schemas.microsoft.com/office/drawing/2014/main" id="{269F83E8-68F3-41B8-839F-5A83EA428824}"/>
              </a:ext>
            </a:extLst>
          </p:cNvPr>
          <p:cNvSpPr>
            <a:spLocks noGrp="1"/>
          </p:cNvSpPr>
          <p:nvPr>
            <p:ph type="subTitle" idx="1"/>
          </p:nvPr>
        </p:nvSpPr>
        <p:spPr/>
        <p:txBody>
          <a:bodyPr/>
          <a:lstStyle/>
          <a:p>
            <a:pPr algn="ctr"/>
            <a:r>
              <a:rPr lang="en-US" dirty="0"/>
              <a:t>Work in groups to identify key processing areas…</a:t>
            </a:r>
          </a:p>
        </p:txBody>
      </p:sp>
    </p:spTree>
    <p:extLst>
      <p:ext uri="{BB962C8B-B14F-4D97-AF65-F5344CB8AC3E}">
        <p14:creationId xmlns:p14="http://schemas.microsoft.com/office/powerpoint/2010/main" val="397711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1481328"/>
            <a:ext cx="8239760" cy="4538472"/>
          </a:xfrm>
        </p:spPr>
        <p:txBody>
          <a:bodyPr>
            <a:normAutofit fontScale="92500" lnSpcReduction="10000"/>
          </a:bodyPr>
          <a:lstStyle/>
          <a:p>
            <a:endParaRPr lang="en-US" dirty="0" smtClean="0"/>
          </a:p>
          <a:p>
            <a:r>
              <a:rPr lang="en-US" dirty="0" smtClean="0"/>
              <a:t>Phonological </a:t>
            </a:r>
            <a:r>
              <a:rPr lang="en-US" dirty="0"/>
              <a:t>Processing</a:t>
            </a:r>
          </a:p>
          <a:p>
            <a:endParaRPr lang="en-US" dirty="0" smtClean="0"/>
          </a:p>
          <a:p>
            <a:r>
              <a:rPr lang="en-US" dirty="0" smtClean="0"/>
              <a:t>Orthographic </a:t>
            </a:r>
            <a:r>
              <a:rPr lang="en-US" dirty="0"/>
              <a:t>Processing</a:t>
            </a:r>
          </a:p>
          <a:p>
            <a:endParaRPr lang="en-US" dirty="0" smtClean="0"/>
          </a:p>
          <a:p>
            <a:r>
              <a:rPr lang="en-US" dirty="0" smtClean="0"/>
              <a:t>Rapid </a:t>
            </a:r>
            <a:r>
              <a:rPr lang="en-US" dirty="0"/>
              <a:t>Automatized Naming</a:t>
            </a:r>
          </a:p>
          <a:p>
            <a:endParaRPr lang="en-US" dirty="0"/>
          </a:p>
          <a:p>
            <a:endParaRPr lang="en-US" dirty="0"/>
          </a:p>
          <a:p>
            <a:endParaRPr lang="en-US" dirty="0"/>
          </a:p>
          <a:p>
            <a:pPr marL="0" indent="0">
              <a:buNone/>
            </a:pPr>
            <a:r>
              <a:rPr lang="en-US" sz="2000" dirty="0"/>
              <a:t>(Other cognitive factors often associated with dyslexia include: processing speed, working memory, and associative memory)</a:t>
            </a:r>
          </a:p>
          <a:p>
            <a:pPr marL="0" indent="0">
              <a:buNone/>
            </a:pPr>
            <a:r>
              <a:rPr lang="en-US" sz="2000" dirty="0"/>
              <a:t>(High comorbidity with ADHD)</a:t>
            </a:r>
          </a:p>
        </p:txBody>
      </p:sp>
      <p:sp>
        <p:nvSpPr>
          <p:cNvPr id="2" name="Title 1"/>
          <p:cNvSpPr>
            <a:spLocks noGrp="1"/>
          </p:cNvSpPr>
          <p:nvPr>
            <p:ph type="title"/>
          </p:nvPr>
        </p:nvSpPr>
        <p:spPr/>
        <p:txBody>
          <a:bodyPr>
            <a:normAutofit fontScale="90000"/>
          </a:bodyPr>
          <a:lstStyle/>
          <a:p>
            <a:r>
              <a:rPr lang="en-US" dirty="0"/>
              <a:t>Cognitive Factors Implicated in Dyslexia</a:t>
            </a:r>
          </a:p>
        </p:txBody>
      </p:sp>
    </p:spTree>
    <p:extLst>
      <p:ext uri="{BB962C8B-B14F-4D97-AF65-F5344CB8AC3E}">
        <p14:creationId xmlns:p14="http://schemas.microsoft.com/office/powerpoint/2010/main" val="142624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Knowing that spoken language is composed of </a:t>
            </a:r>
            <a:r>
              <a:rPr lang="en-US" dirty="0" smtClean="0"/>
              <a:t>sounds</a:t>
            </a:r>
          </a:p>
          <a:p>
            <a:pPr marL="109728" indent="0">
              <a:buNone/>
            </a:pPr>
            <a:endParaRPr lang="en-US" dirty="0"/>
          </a:p>
          <a:p>
            <a:r>
              <a:rPr lang="en-US" dirty="0"/>
              <a:t>The ability to manipulate and integrate language sounds </a:t>
            </a:r>
          </a:p>
        </p:txBody>
      </p:sp>
      <p:sp>
        <p:nvSpPr>
          <p:cNvPr id="2" name="Title 1"/>
          <p:cNvSpPr>
            <a:spLocks noGrp="1"/>
          </p:cNvSpPr>
          <p:nvPr>
            <p:ph type="title"/>
          </p:nvPr>
        </p:nvSpPr>
        <p:spPr/>
        <p:txBody>
          <a:bodyPr>
            <a:normAutofit/>
          </a:bodyPr>
          <a:lstStyle/>
          <a:p>
            <a:r>
              <a:rPr lang="en-US" dirty="0"/>
              <a:t>Phonological Awareness</a:t>
            </a:r>
          </a:p>
        </p:txBody>
      </p:sp>
      <p:pic>
        <p:nvPicPr>
          <p:cNvPr id="4" name="Picture 3"/>
          <p:cNvPicPr>
            <a:picLocks noChangeAspect="1"/>
          </p:cNvPicPr>
          <p:nvPr/>
        </p:nvPicPr>
        <p:blipFill>
          <a:blip r:embed="rId2"/>
          <a:stretch>
            <a:fillRect/>
          </a:stretch>
        </p:blipFill>
        <p:spPr>
          <a:xfrm>
            <a:off x="4236912" y="3657600"/>
            <a:ext cx="4640256" cy="2895600"/>
          </a:xfrm>
          <a:prstGeom prst="rect">
            <a:avLst/>
          </a:prstGeom>
        </p:spPr>
      </p:pic>
    </p:spTree>
    <p:extLst>
      <p:ext uri="{BB962C8B-B14F-4D97-AF65-F5344CB8AC3E}">
        <p14:creationId xmlns:p14="http://schemas.microsoft.com/office/powerpoint/2010/main" val="3227717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2410</TotalTime>
  <Words>1450</Words>
  <Application>Microsoft Office PowerPoint</Application>
  <PresentationFormat>On-screen Show (4:3)</PresentationFormat>
  <Paragraphs>237</Paragraphs>
  <Slides>51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Calibri</vt:lpstr>
      <vt:lpstr>Lucida Sans Unicode</vt:lpstr>
      <vt:lpstr>Verdana</vt:lpstr>
      <vt:lpstr>Wingdings 2</vt:lpstr>
      <vt:lpstr>Wingdings 3</vt:lpstr>
      <vt:lpstr>Concourse</vt:lpstr>
      <vt:lpstr>Understanding Dyslexia:  Assessment and Instruction</vt:lpstr>
      <vt:lpstr>How Do You Describe Dyslexia??</vt:lpstr>
      <vt:lpstr>International Dyslexia Association’s Definition of Dyslexia</vt:lpstr>
      <vt:lpstr>PowerPoint Presentation</vt:lpstr>
      <vt:lpstr>PowerPoint Presentation</vt:lpstr>
      <vt:lpstr>Hereditary Factors</vt:lpstr>
      <vt:lpstr>What Processing Areas Are Directly Linked to Dyslexia?</vt:lpstr>
      <vt:lpstr>Cognitive Factors Implicated in Dyslexia</vt:lpstr>
      <vt:lpstr>Phonological Awareness</vt:lpstr>
      <vt:lpstr>Examples of Phonological  Awareness Tasks</vt:lpstr>
      <vt:lpstr>The Two Most Important Phonological Awareness Abilities</vt:lpstr>
      <vt:lpstr>Poor Phonological Processing</vt:lpstr>
      <vt:lpstr>Sequence of Skill Development</vt:lpstr>
      <vt:lpstr>Phonological Awareness Development</vt:lpstr>
      <vt:lpstr>Phonology and Orthography</vt:lpstr>
      <vt:lpstr>PowerPoint Presentation</vt:lpstr>
      <vt:lpstr>Orthographic Processing</vt:lpstr>
      <vt:lpstr>You may sound out the word, but that doesn’t give you enough information to know if the word is spelled correctly.  How do you know the correct spelling? rain or rane soap or sope</vt:lpstr>
      <vt:lpstr>PowerPoint Presentation</vt:lpstr>
      <vt:lpstr>Students With Poor Orthographic Processing and Reading Might…</vt:lpstr>
      <vt:lpstr>Student With Poor Orthographic Processing in Spelling Might…</vt:lpstr>
      <vt:lpstr>What are the five ways to spell the speech sound /f/?</vt:lpstr>
      <vt:lpstr>PowerPoint Presentation</vt:lpstr>
      <vt:lpstr>PowerPoint Presentation</vt:lpstr>
      <vt:lpstr>What Do Rapid Naming Tests Appear to Measure?</vt:lpstr>
      <vt:lpstr>What Do We Know about Rapid Naming?</vt:lpstr>
      <vt:lpstr>PowerPoint Presentation</vt:lpstr>
      <vt:lpstr>Other Cognitive Factors Contributing to Dyslexia</vt:lpstr>
      <vt:lpstr>Processing Speed</vt:lpstr>
      <vt:lpstr>Working Memory</vt:lpstr>
      <vt:lpstr>Associative Memory</vt:lpstr>
      <vt:lpstr>What Is the Difference Between Phonemic Awareness and Phonics?</vt:lpstr>
      <vt:lpstr>Phonemic Awareness</vt:lpstr>
      <vt:lpstr>Phonics</vt:lpstr>
      <vt:lpstr>Poor Readers Have Difficulties With…</vt:lpstr>
      <vt:lpstr>Early Predictors of Reading</vt:lpstr>
      <vt:lpstr>Phonemes</vt:lpstr>
      <vt:lpstr>PowerPoint Presentation</vt:lpstr>
      <vt:lpstr>PowerPoint Presentation</vt:lpstr>
      <vt:lpstr>Grapheme</vt:lpstr>
      <vt:lpstr>Phoneme vs. Grapheme</vt:lpstr>
      <vt:lpstr>PowerPoint Presentation</vt:lpstr>
      <vt:lpstr>PowerPoint Presentation</vt:lpstr>
      <vt:lpstr>Reading vs. Spelling/Writing</vt:lpstr>
      <vt:lpstr>Dyslexia Assessments</vt:lpstr>
      <vt:lpstr>Many students with specific reading disabilities have poor phonological awareness and difficulty connecting sounds to print which results in slow word perception, a delay in developing instant word reading, and poor spelling.</vt:lpstr>
      <vt:lpstr>Cognitive/Processing Assessments</vt:lpstr>
      <vt:lpstr>Academic Assessments</vt:lpstr>
      <vt:lpstr>Things to Remember</vt:lpstr>
      <vt:lpstr>PowerPoint Presentation</vt:lpstr>
      <vt:lpstr>Questions?</vt:lpstr>
    </vt:vector>
  </TitlesOfParts>
  <Company>Poway 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Dyslexia:  Assessment and Instruction</dc:title>
  <dc:creator>Administrator</dc:creator>
  <cp:lastModifiedBy>Flocken, Richard</cp:lastModifiedBy>
  <cp:revision>67</cp:revision>
  <cp:lastPrinted>2017-01-11T18:59:46Z</cp:lastPrinted>
  <dcterms:created xsi:type="dcterms:W3CDTF">2017-01-06T22:31:53Z</dcterms:created>
  <dcterms:modified xsi:type="dcterms:W3CDTF">2020-11-17T23:22:51Z</dcterms:modified>
</cp:coreProperties>
</file>